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0" r:id="rId2"/>
    <p:sldId id="299" r:id="rId3"/>
    <p:sldId id="304" r:id="rId4"/>
    <p:sldId id="297" r:id="rId5"/>
    <p:sldId id="287" r:id="rId6"/>
    <p:sldId id="288" r:id="rId7"/>
    <p:sldId id="289" r:id="rId8"/>
    <p:sldId id="300" r:id="rId9"/>
    <p:sldId id="303" r:id="rId10"/>
    <p:sldId id="306" r:id="rId11"/>
    <p:sldId id="298" r:id="rId12"/>
    <p:sldId id="301" r:id="rId13"/>
    <p:sldId id="302" r:id="rId14"/>
    <p:sldId id="305" r:id="rId15"/>
    <p:sldId id="291" r:id="rId16"/>
    <p:sldId id="292" r:id="rId17"/>
    <p:sldId id="309" r:id="rId18"/>
    <p:sldId id="293" r:id="rId19"/>
    <p:sldId id="294" r:id="rId20"/>
    <p:sldId id="295" r:id="rId21"/>
    <p:sldId id="30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660"/>
  </p:normalViewPr>
  <p:slideViewPr>
    <p:cSldViewPr>
      <p:cViewPr varScale="1">
        <p:scale>
          <a:sx n="98" d="100"/>
          <a:sy n="98" d="100"/>
        </p:scale>
        <p:origin x="18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11B88-4C5C-4D19-968E-12927FC973F9}" type="datetimeFigureOut">
              <a:rPr lang="id-ID" smtClean="0"/>
              <a:t>16/04/2018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9F482-7B2E-43B8-99E8-2980892A1BD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78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83317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3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7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3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855378"/>
            <a:ext cx="5638800" cy="35352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14600" y="1207369"/>
            <a:ext cx="4114800" cy="20074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1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0100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6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9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3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6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1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0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9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1EE1E-9327-4298-B59B-D524127F69CA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D2232-8FC6-48CB-B61D-6AB580997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6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6923" y="762000"/>
            <a:ext cx="6096000" cy="35394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4400" b="1" i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Aspek</a:t>
            </a:r>
            <a:r>
              <a:rPr lang="en-US" sz="4400" b="1" i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400" b="1" i="1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Perpajakan</a:t>
            </a:r>
            <a:r>
              <a:rPr lang="en-US" sz="4400" b="1" i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60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Badan</a:t>
            </a:r>
            <a:r>
              <a:rPr lang="en-US" sz="6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60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Penyelenggara</a:t>
            </a:r>
            <a:r>
              <a:rPr lang="en-US" sz="6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6000" b="1" i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Pemilu</a:t>
            </a:r>
            <a:r>
              <a:rPr lang="en-US" sz="6000" b="1" i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Ad Hoc</a:t>
            </a:r>
            <a:endParaRPr lang="en-US" sz="4800" i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45" y="1120601"/>
            <a:ext cx="2565155" cy="291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5003998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Lombok, 18 April 2018</a:t>
            </a:r>
            <a:endParaRPr lang="id-ID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18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255879"/>
            <a:ext cx="4724400" cy="9633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21</a:t>
            </a:r>
            <a:r>
              <a:rPr lang="en-US" sz="2800" dirty="0" smtClean="0"/>
              <a:t> </a:t>
            </a:r>
            <a:r>
              <a:rPr lang="en-US" sz="2800" dirty="0" err="1" smtClean="0"/>
              <a:t>atas</a:t>
            </a:r>
            <a:r>
              <a:rPr lang="en-US" sz="2800" dirty="0" smtClean="0"/>
              <a:t> honorarium BPP </a:t>
            </a:r>
            <a:r>
              <a:rPr lang="en-US" sz="2800" i="1" dirty="0" smtClean="0"/>
              <a:t>Ad Hoc </a:t>
            </a:r>
            <a:r>
              <a:rPr lang="en-US" sz="2800" dirty="0" smtClean="0"/>
              <a:t>di </a:t>
            </a:r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Negeri</a:t>
            </a:r>
            <a:endParaRPr lang="id-ID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1332472"/>
            <a:ext cx="3348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b="1" dirty="0" smtClean="0"/>
              <a:t>Tarif Pasal 17 UU PPh</a:t>
            </a:r>
            <a:endParaRPr lang="en-US" sz="28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214712"/>
              </p:ext>
            </p:extLst>
          </p:nvPr>
        </p:nvGraphicFramePr>
        <p:xfrm>
          <a:off x="381001" y="1905000"/>
          <a:ext cx="8229599" cy="3657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7910">
                  <a:extLst>
                    <a:ext uri="{9D8B030D-6E8A-4147-A177-3AD203B41FA5}">
                      <a16:colId xmlns:a16="http://schemas.microsoft.com/office/drawing/2014/main" val="1637191109"/>
                    </a:ext>
                  </a:extLst>
                </a:gridCol>
                <a:gridCol w="1271689">
                  <a:extLst>
                    <a:ext uri="{9D8B030D-6E8A-4147-A177-3AD203B41FA5}">
                      <a16:colId xmlns:a16="http://schemas.microsoft.com/office/drawing/2014/main" val="2973055698"/>
                    </a:ext>
                  </a:extLst>
                </a:gridCol>
              </a:tblGrid>
              <a:tr h="7290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00"/>
                          </a:solidFill>
                          <a:latin typeface="+mj-lt"/>
                          <a:cs typeface="Arial" panose="020B0604020202020204" pitchFamily="34" charset="0"/>
                        </a:rPr>
                        <a:t>LAPISAN PENGHASILAN KENA PAJAK</a:t>
                      </a:r>
                      <a:endParaRPr lang="en-US" sz="2400" dirty="0">
                        <a:solidFill>
                          <a:srgbClr val="FFFF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00"/>
                          </a:solidFill>
                          <a:latin typeface="+mj-lt"/>
                          <a:cs typeface="Arial" panose="020B0604020202020204" pitchFamily="34" charset="0"/>
                        </a:rPr>
                        <a:t>TARIF</a:t>
                      </a:r>
                      <a:endParaRPr lang="en-US" sz="2400" dirty="0">
                        <a:solidFill>
                          <a:srgbClr val="FFFF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834980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r>
                        <a:rPr lang="en-US" sz="2200" dirty="0" err="1" smtClean="0">
                          <a:latin typeface="+mn-lt"/>
                          <a:cs typeface="Arial" panose="020B0604020202020204" pitchFamily="34" charset="0"/>
                        </a:rPr>
                        <a:t>Sampai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dirty="0" err="1" smtClean="0">
                          <a:latin typeface="+mn-lt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b="1" dirty="0" smtClean="0">
                          <a:latin typeface="+mn-lt"/>
                          <a:cs typeface="Arial" panose="020B0604020202020204" pitchFamily="34" charset="0"/>
                        </a:rPr>
                        <a:t>Rp50.000.000</a:t>
                      </a:r>
                      <a:endParaRPr lang="en-US" sz="22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+mn-lt"/>
                          <a:cs typeface="Arial" panose="020B0604020202020204" pitchFamily="34" charset="0"/>
                        </a:rPr>
                        <a:t>5%</a:t>
                      </a:r>
                      <a:endParaRPr lang="en-US" sz="36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/>
                </a:tc>
                <a:extLst>
                  <a:ext uri="{0D108BD9-81ED-4DB2-BD59-A6C34878D82A}">
                    <a16:rowId xmlns:a16="http://schemas.microsoft.com/office/drawing/2014/main" val="3539519480"/>
                  </a:ext>
                </a:extLst>
              </a:tr>
              <a:tr h="735064">
                <a:tc>
                  <a:txBody>
                    <a:bodyPr/>
                    <a:lstStyle/>
                    <a:p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Di </a:t>
                      </a:r>
                      <a:r>
                        <a:rPr lang="en-US" sz="2200" dirty="0" err="1" smtClean="0">
                          <a:latin typeface="+mn-lt"/>
                          <a:cs typeface="Arial" panose="020B0604020202020204" pitchFamily="34" charset="0"/>
                        </a:rPr>
                        <a:t>atas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b="1" dirty="0" smtClean="0">
                          <a:latin typeface="+mn-lt"/>
                          <a:cs typeface="Arial" panose="020B0604020202020204" pitchFamily="34" charset="0"/>
                        </a:rPr>
                        <a:t>Rp50.000.000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dirty="0" err="1" smtClean="0">
                          <a:latin typeface="+mn-lt"/>
                          <a:cs typeface="Arial" panose="020B0604020202020204" pitchFamily="34" charset="0"/>
                        </a:rPr>
                        <a:t>sampai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dirty="0" err="1" smtClean="0">
                          <a:latin typeface="+mn-lt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b="1" dirty="0" smtClean="0">
                          <a:latin typeface="+mn-lt"/>
                          <a:cs typeface="Arial" panose="020B0604020202020204" pitchFamily="34" charset="0"/>
                        </a:rPr>
                        <a:t>Rp250.000.000</a:t>
                      </a:r>
                      <a:endParaRPr lang="en-US" sz="22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smtClean="0">
                          <a:latin typeface="+mn-lt"/>
                          <a:cs typeface="Arial" panose="020B0604020202020204" pitchFamily="34" charset="0"/>
                        </a:rPr>
                        <a:t>15%</a:t>
                      </a:r>
                      <a:endParaRPr lang="en-US" sz="36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/>
                </a:tc>
                <a:extLst>
                  <a:ext uri="{0D108BD9-81ED-4DB2-BD59-A6C34878D82A}">
                    <a16:rowId xmlns:a16="http://schemas.microsoft.com/office/drawing/2014/main" val="603236219"/>
                  </a:ext>
                </a:extLst>
              </a:tr>
              <a:tr h="735064">
                <a:tc>
                  <a:txBody>
                    <a:bodyPr/>
                    <a:lstStyle/>
                    <a:p>
                      <a:pPr marL="0" marR="0" indent="0" algn="l" defTabSz="9143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Di </a:t>
                      </a:r>
                      <a:r>
                        <a:rPr lang="en-US" sz="2200" dirty="0" err="1" smtClean="0">
                          <a:latin typeface="+mn-lt"/>
                          <a:cs typeface="Arial" panose="020B0604020202020204" pitchFamily="34" charset="0"/>
                        </a:rPr>
                        <a:t>atas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b="1" dirty="0" smtClean="0">
                          <a:latin typeface="+mn-lt"/>
                          <a:cs typeface="Arial" panose="020B0604020202020204" pitchFamily="34" charset="0"/>
                        </a:rPr>
                        <a:t>Rp250.000.000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dirty="0" err="1" smtClean="0">
                          <a:latin typeface="+mn-lt"/>
                          <a:cs typeface="Arial" panose="020B0604020202020204" pitchFamily="34" charset="0"/>
                        </a:rPr>
                        <a:t>sampai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dirty="0" err="1" smtClean="0">
                          <a:latin typeface="+mn-lt"/>
                          <a:cs typeface="Arial" panose="020B0604020202020204" pitchFamily="34" charset="0"/>
                        </a:rPr>
                        <a:t>dengan</a:t>
                      </a:r>
                      <a:r>
                        <a:rPr lang="en-US" sz="2200" dirty="0" smtClean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b="1" dirty="0" smtClean="0">
                          <a:latin typeface="+mn-lt"/>
                          <a:cs typeface="Arial" panose="020B0604020202020204" pitchFamily="34" charset="0"/>
                        </a:rPr>
                        <a:t>Rp500.000.000</a:t>
                      </a:r>
                      <a:endParaRPr lang="en-US" sz="22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smtClean="0">
                          <a:latin typeface="+mn-lt"/>
                          <a:cs typeface="Arial" panose="020B0604020202020204" pitchFamily="34" charset="0"/>
                        </a:rPr>
                        <a:t>25%</a:t>
                      </a:r>
                      <a:endParaRPr lang="en-US" sz="36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/>
                </a:tc>
                <a:extLst>
                  <a:ext uri="{0D108BD9-81ED-4DB2-BD59-A6C34878D82A}">
                    <a16:rowId xmlns:a16="http://schemas.microsoft.com/office/drawing/2014/main" val="3663326075"/>
                  </a:ext>
                </a:extLst>
              </a:tr>
              <a:tr h="729055">
                <a:tc>
                  <a:txBody>
                    <a:bodyPr/>
                    <a:lstStyle/>
                    <a:p>
                      <a:r>
                        <a:rPr lang="en-US" sz="2200" smtClean="0">
                          <a:latin typeface="+mn-lt"/>
                          <a:cs typeface="Arial" panose="020B0604020202020204" pitchFamily="34" charset="0"/>
                        </a:rPr>
                        <a:t>Di atas </a:t>
                      </a:r>
                      <a:r>
                        <a:rPr lang="en-US" sz="2200" b="1" smtClean="0">
                          <a:latin typeface="+mn-lt"/>
                          <a:cs typeface="Arial" panose="020B0604020202020204" pitchFamily="34" charset="0"/>
                        </a:rPr>
                        <a:t>Rp500.000.000</a:t>
                      </a:r>
                      <a:endParaRPr lang="en-US" sz="2200" b="1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latin typeface="+mn-lt"/>
                          <a:cs typeface="Arial" panose="020B0604020202020204" pitchFamily="34" charset="0"/>
                        </a:rPr>
                        <a:t>30%</a:t>
                      </a:r>
                      <a:endParaRPr lang="en-US" sz="36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95780" marR="95780" marT="47890" marB="47890" anchor="ctr"/>
                </a:tc>
                <a:extLst>
                  <a:ext uri="{0D108BD9-81ED-4DB2-BD59-A6C34878D82A}">
                    <a16:rowId xmlns:a16="http://schemas.microsoft.com/office/drawing/2014/main" val="205775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42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"/>
          <p:cNvSpPr txBox="1"/>
          <p:nvPr/>
        </p:nvSpPr>
        <p:spPr>
          <a:xfrm>
            <a:off x="-76200" y="264067"/>
            <a:ext cx="4876800" cy="955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21</a:t>
            </a:r>
            <a:r>
              <a:rPr lang="en-US" sz="2800" dirty="0"/>
              <a:t> </a:t>
            </a:r>
            <a:r>
              <a:rPr lang="en-US" sz="2800" dirty="0" err="1"/>
              <a:t>atas</a:t>
            </a:r>
            <a:r>
              <a:rPr lang="en-US" sz="2800" dirty="0"/>
              <a:t> honorarium BPP </a:t>
            </a:r>
            <a:r>
              <a:rPr lang="en-US" sz="2800" i="1" dirty="0"/>
              <a:t>Ad Hoc </a:t>
            </a:r>
            <a:r>
              <a:rPr lang="en-US" sz="2800" dirty="0"/>
              <a:t>di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Negeri</a:t>
            </a:r>
            <a:endParaRPr lang="id-ID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0" y="1332472"/>
            <a:ext cx="4573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Penghasilan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Tidak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Kena</a:t>
            </a:r>
            <a:r>
              <a:rPr lang="en-US" sz="2800" b="1" dirty="0" smtClean="0"/>
              <a:t> Pajak</a:t>
            </a:r>
            <a:endParaRPr lang="en-US" sz="2800" b="1" dirty="0"/>
          </a:p>
        </p:txBody>
      </p:sp>
      <p:pic>
        <p:nvPicPr>
          <p:cNvPr id="4" name="Picture 48" descr="male3-51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00" y="1962207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9" descr="female1-25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650" y="1962207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0" descr="person-fla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2207"/>
            <a:ext cx="1524001" cy="152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4"/>
          <p:cNvSpPr txBox="1">
            <a:spLocks noChangeArrowheads="1"/>
          </p:cNvSpPr>
          <p:nvPr/>
        </p:nvSpPr>
        <p:spPr bwMode="auto">
          <a:xfrm>
            <a:off x="802634" y="3590207"/>
            <a:ext cx="226933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id-ID" sz="2400" b="1" u="sng" dirty="0">
                <a:latin typeface="+mn-lt"/>
              </a:rPr>
              <a:t>Rp54.000.000,-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id-ID" sz="1800" b="1" dirty="0">
                <a:latin typeface="+mn-lt"/>
              </a:rPr>
              <a:t>DIRI</a:t>
            </a:r>
            <a:r>
              <a:rPr lang="id-ID" altLang="id-ID" sz="1800" dirty="0">
                <a:latin typeface="+mn-lt"/>
              </a:rPr>
              <a:t> Wajib Pajak </a:t>
            </a:r>
          </a:p>
        </p:txBody>
      </p:sp>
      <p:sp>
        <p:nvSpPr>
          <p:cNvPr id="8" name="TextBox 54"/>
          <p:cNvSpPr txBox="1">
            <a:spLocks noChangeArrowheads="1"/>
          </p:cNvSpPr>
          <p:nvPr/>
        </p:nvSpPr>
        <p:spPr bwMode="auto">
          <a:xfrm>
            <a:off x="3268570" y="3592722"/>
            <a:ext cx="22693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id-ID" altLang="id-ID" sz="2400" b="1" u="sng" dirty="0">
                <a:latin typeface="+mn-lt"/>
              </a:rPr>
              <a:t>Rp4.500.000,-</a:t>
            </a:r>
          </a:p>
          <a:p>
            <a:pPr algn="ctr">
              <a:spcBef>
                <a:spcPct val="0"/>
              </a:spcBef>
              <a:buNone/>
            </a:pPr>
            <a:r>
              <a:rPr lang="id-ID" altLang="id-ID" sz="1800" dirty="0">
                <a:latin typeface="+mn-lt"/>
              </a:rPr>
              <a:t>Tambahan untuk Wajib Pajak </a:t>
            </a:r>
            <a:r>
              <a:rPr lang="id-ID" altLang="id-ID" sz="1800" b="1" dirty="0">
                <a:latin typeface="+mn-lt"/>
              </a:rPr>
              <a:t>KAWIN</a:t>
            </a:r>
          </a:p>
        </p:txBody>
      </p:sp>
      <p:sp>
        <p:nvSpPr>
          <p:cNvPr id="10" name="TextBox 56"/>
          <p:cNvSpPr txBox="1">
            <a:spLocks noChangeArrowheads="1"/>
          </p:cNvSpPr>
          <p:nvPr/>
        </p:nvSpPr>
        <p:spPr bwMode="auto">
          <a:xfrm>
            <a:off x="5822156" y="3594343"/>
            <a:ext cx="2071688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id-ID" sz="2000" b="1" u="sng" dirty="0">
                <a:latin typeface="+mn-lt"/>
              </a:rPr>
              <a:t>Rp4.500.000,-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id-ID" sz="1600" dirty="0">
                <a:latin typeface="+mn-lt"/>
              </a:rPr>
              <a:t>T</a:t>
            </a:r>
            <a:r>
              <a:rPr lang="en-US" altLang="id-ID" sz="1600" dirty="0" err="1">
                <a:latin typeface="+mn-lt"/>
              </a:rPr>
              <a:t>ambahan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untuk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setiap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b="1" dirty="0">
                <a:latin typeface="+mn-lt"/>
              </a:rPr>
              <a:t>ANGGOTA KELUARGA </a:t>
            </a:r>
            <a:r>
              <a:rPr lang="en-US" altLang="id-ID" sz="1600" dirty="0" err="1">
                <a:latin typeface="+mn-lt"/>
              </a:rPr>
              <a:t>sedarah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semenda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dalam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garis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keturunan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lurus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serta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anak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angkat</a:t>
            </a:r>
            <a:r>
              <a:rPr lang="en-US" altLang="id-ID" sz="1600" dirty="0">
                <a:latin typeface="+mn-lt"/>
              </a:rPr>
              <a:t> yang </a:t>
            </a:r>
            <a:r>
              <a:rPr lang="en-US" altLang="id-ID" sz="1600" dirty="0" err="1">
                <a:latin typeface="+mn-lt"/>
              </a:rPr>
              <a:t>menjadi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tanggungan</a:t>
            </a:r>
            <a:r>
              <a:rPr lang="id-ID" altLang="id-ID" sz="1600" dirty="0">
                <a:latin typeface="+mn-lt"/>
              </a:rPr>
              <a:t> </a:t>
            </a:r>
            <a:r>
              <a:rPr lang="en-US" altLang="id-ID" sz="1600" dirty="0" err="1">
                <a:latin typeface="+mn-lt"/>
              </a:rPr>
              <a:t>sepenuhnya</a:t>
            </a:r>
            <a:r>
              <a:rPr lang="en-US" altLang="id-ID" sz="1600" dirty="0">
                <a:latin typeface="+mn-lt"/>
              </a:rPr>
              <a:t> </a:t>
            </a:r>
            <a:r>
              <a:rPr lang="en-US" altLang="id-ID" sz="1600" b="1" dirty="0">
                <a:latin typeface="+mn-lt"/>
              </a:rPr>
              <a:t>MAKSIMAL 3 </a:t>
            </a:r>
            <a:r>
              <a:rPr lang="en-US" altLang="id-ID" sz="1600" b="1" dirty="0" smtClean="0">
                <a:latin typeface="+mn-lt"/>
              </a:rPr>
              <a:t>ORANG</a:t>
            </a:r>
            <a:endParaRPr lang="en-US" altLang="id-ID" sz="1600" b="1" dirty="0">
              <a:latin typeface="+mn-lt"/>
            </a:endParaRPr>
          </a:p>
        </p:txBody>
      </p:sp>
      <p:sp>
        <p:nvSpPr>
          <p:cNvPr id="11" name="Rectangle 57"/>
          <p:cNvSpPr>
            <a:spLocks noChangeArrowheads="1"/>
          </p:cNvSpPr>
          <p:nvPr/>
        </p:nvSpPr>
        <p:spPr bwMode="auto">
          <a:xfrm>
            <a:off x="964406" y="4866198"/>
            <a:ext cx="48577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id-ID" sz="1800" dirty="0" err="1">
                <a:latin typeface="+mn-lt"/>
              </a:rPr>
              <a:t>Penerapan</a:t>
            </a:r>
            <a:r>
              <a:rPr lang="en-US" altLang="id-ID" sz="1800" dirty="0">
                <a:latin typeface="+mn-lt"/>
              </a:rPr>
              <a:t> </a:t>
            </a:r>
            <a:r>
              <a:rPr lang="id-ID" altLang="id-ID" sz="1800" dirty="0">
                <a:latin typeface="+mn-lt"/>
              </a:rPr>
              <a:t>PTKP</a:t>
            </a:r>
            <a:r>
              <a:rPr lang="en-US" altLang="id-ID" sz="1800" dirty="0">
                <a:latin typeface="+mn-lt"/>
              </a:rPr>
              <a:t> </a:t>
            </a:r>
            <a:r>
              <a:rPr lang="en-US" altLang="id-ID" sz="1800" dirty="0" err="1">
                <a:latin typeface="+mn-lt"/>
              </a:rPr>
              <a:t>ditentukan</a:t>
            </a:r>
            <a:r>
              <a:rPr lang="en-US" altLang="id-ID" sz="1800" dirty="0">
                <a:latin typeface="+mn-lt"/>
              </a:rPr>
              <a:t> </a:t>
            </a:r>
            <a:r>
              <a:rPr lang="en-US" altLang="id-ID" sz="1800" dirty="0" err="1">
                <a:latin typeface="+mn-lt"/>
              </a:rPr>
              <a:t>oleh</a:t>
            </a:r>
            <a:r>
              <a:rPr lang="en-US" altLang="id-ID" sz="1800" dirty="0">
                <a:latin typeface="+mn-lt"/>
              </a:rPr>
              <a:t> </a:t>
            </a:r>
            <a:r>
              <a:rPr lang="en-US" altLang="id-ID" sz="1800" dirty="0" err="1">
                <a:latin typeface="+mn-lt"/>
              </a:rPr>
              <a:t>keadaa</a:t>
            </a:r>
            <a:r>
              <a:rPr lang="id-ID" altLang="id-ID" sz="1800" dirty="0">
                <a:latin typeface="+mn-lt"/>
              </a:rPr>
              <a:t>n </a:t>
            </a:r>
            <a:r>
              <a:rPr lang="en-US" altLang="id-ID" sz="1800" dirty="0" err="1">
                <a:latin typeface="+mn-lt"/>
              </a:rPr>
              <a:t>pada</a:t>
            </a:r>
            <a:r>
              <a:rPr lang="en-US" altLang="id-ID" sz="1800" dirty="0">
                <a:latin typeface="+mn-lt"/>
              </a:rPr>
              <a:t> </a:t>
            </a:r>
            <a:r>
              <a:rPr lang="en-US" altLang="id-ID" sz="1800" b="1" dirty="0">
                <a:latin typeface="+mn-lt"/>
              </a:rPr>
              <a:t>AWAL TAHUN  </a:t>
            </a:r>
            <a:r>
              <a:rPr lang="en-US" altLang="id-ID" sz="1800" dirty="0" err="1">
                <a:latin typeface="+mn-lt"/>
              </a:rPr>
              <a:t>kalende</a:t>
            </a:r>
            <a:r>
              <a:rPr lang="id-ID" altLang="id-ID" sz="1800" dirty="0">
                <a:latin typeface="+mn-lt"/>
              </a:rPr>
              <a:t>r </a:t>
            </a:r>
            <a:r>
              <a:rPr lang="en-US" altLang="id-ID" sz="1800" dirty="0" err="1">
                <a:latin typeface="+mn-lt"/>
              </a:rPr>
              <a:t>ata</a:t>
            </a:r>
            <a:r>
              <a:rPr lang="id-ID" altLang="id-ID" sz="1800" dirty="0">
                <a:latin typeface="+mn-lt"/>
              </a:rPr>
              <a:t>u </a:t>
            </a:r>
            <a:r>
              <a:rPr lang="en-US" altLang="id-ID" sz="1800" dirty="0" err="1">
                <a:latin typeface="+mn-lt"/>
              </a:rPr>
              <a:t>awal</a:t>
            </a:r>
            <a:r>
              <a:rPr lang="en-US" altLang="id-ID" sz="1800" dirty="0">
                <a:latin typeface="+mn-lt"/>
              </a:rPr>
              <a:t> </a:t>
            </a:r>
            <a:r>
              <a:rPr lang="en-US" altLang="id-ID" sz="1800" dirty="0" err="1">
                <a:latin typeface="+mn-lt"/>
              </a:rPr>
              <a:t>bulan</a:t>
            </a:r>
            <a:r>
              <a:rPr lang="en-US" altLang="id-ID" sz="1800" dirty="0">
                <a:latin typeface="+mn-lt"/>
              </a:rPr>
              <a:t>  </a:t>
            </a:r>
            <a:r>
              <a:rPr lang="en-US" altLang="id-ID" sz="1800" dirty="0" err="1">
                <a:latin typeface="+mn-lt"/>
              </a:rPr>
              <a:t>dari</a:t>
            </a:r>
            <a:r>
              <a:rPr lang="en-US" altLang="id-ID" sz="1800" dirty="0">
                <a:latin typeface="+mn-lt"/>
              </a:rPr>
              <a:t> </a:t>
            </a:r>
            <a:r>
              <a:rPr lang="en-US" altLang="id-ID" sz="1800" dirty="0" err="1">
                <a:latin typeface="+mn-lt"/>
              </a:rPr>
              <a:t>bagian</a:t>
            </a:r>
            <a:r>
              <a:rPr lang="en-US" altLang="id-ID" sz="1800" dirty="0">
                <a:latin typeface="+mn-lt"/>
              </a:rPr>
              <a:t> </a:t>
            </a:r>
            <a:r>
              <a:rPr lang="en-US" altLang="id-ID" sz="1800" dirty="0" err="1">
                <a:latin typeface="+mn-lt"/>
              </a:rPr>
              <a:t>tahun</a:t>
            </a:r>
            <a:r>
              <a:rPr lang="en-US" altLang="id-ID" sz="1800" dirty="0">
                <a:latin typeface="+mn-lt"/>
              </a:rPr>
              <a:t> </a:t>
            </a:r>
            <a:r>
              <a:rPr lang="en-US" altLang="id-ID" sz="1800" dirty="0" err="1">
                <a:latin typeface="+mn-lt"/>
              </a:rPr>
              <a:t>kalender</a:t>
            </a:r>
            <a:endParaRPr lang="id-ID" altLang="id-ID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44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"/>
          <p:cNvSpPr txBox="1"/>
          <p:nvPr/>
        </p:nvSpPr>
        <p:spPr>
          <a:xfrm>
            <a:off x="-76200" y="264067"/>
            <a:ext cx="4876800" cy="955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21</a:t>
            </a:r>
            <a:r>
              <a:rPr lang="en-US" sz="2800" dirty="0"/>
              <a:t> </a:t>
            </a:r>
            <a:r>
              <a:rPr lang="en-US" sz="2800" dirty="0" err="1"/>
              <a:t>atas</a:t>
            </a:r>
            <a:r>
              <a:rPr lang="en-US" sz="2800" dirty="0"/>
              <a:t> honorarium BPP </a:t>
            </a:r>
            <a:r>
              <a:rPr lang="en-US" sz="2800" i="1" dirty="0"/>
              <a:t>Ad Hoc </a:t>
            </a:r>
            <a:r>
              <a:rPr lang="en-US" sz="2800" dirty="0"/>
              <a:t>di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Negeri</a:t>
            </a:r>
            <a:endParaRPr lang="id-ID" sz="2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21717" y="1219200"/>
            <a:ext cx="630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Contoh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Penghitungan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Pemotongan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PPh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Pasal</a:t>
            </a:r>
            <a:r>
              <a:rPr lang="en-US" sz="2400" b="1" dirty="0" smtClean="0"/>
              <a:t> 21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21717" y="1676400"/>
            <a:ext cx="6284093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Ketua</a:t>
            </a:r>
            <a:r>
              <a:rPr lang="en-US" sz="2400" u="sng" dirty="0" smtClean="0"/>
              <a:t> PPK </a:t>
            </a:r>
            <a:r>
              <a:rPr lang="en-US" sz="2400" b="1" u="sng" dirty="0" smtClean="0"/>
              <a:t>Non PNS</a:t>
            </a:r>
          </a:p>
          <a:p>
            <a:r>
              <a:rPr lang="en-US" sz="2400" dirty="0" smtClean="0"/>
              <a:t>Honorarium </a:t>
            </a:r>
            <a:r>
              <a:rPr lang="en-US" sz="2400" dirty="0" err="1" smtClean="0"/>
              <a:t>sebulan</a:t>
            </a:r>
            <a:r>
              <a:rPr lang="en-US" sz="2400" dirty="0" smtClean="0"/>
              <a:t>	</a:t>
            </a:r>
            <a:r>
              <a:rPr lang="id-ID" sz="2400" dirty="0" smtClean="0"/>
              <a:t>	</a:t>
            </a:r>
            <a:r>
              <a:rPr lang="en-US" sz="2400" dirty="0" smtClean="0"/>
              <a:t>= </a:t>
            </a:r>
            <a:r>
              <a:rPr lang="en-US" sz="2400" dirty="0" err="1" smtClean="0"/>
              <a:t>Rp</a:t>
            </a:r>
            <a:r>
              <a:rPr lang="en-US" sz="2400" dirty="0" smtClean="0"/>
              <a:t> 1.850.000,00</a:t>
            </a:r>
          </a:p>
          <a:p>
            <a:endParaRPr lang="en-US" sz="1100" dirty="0" smtClean="0"/>
          </a:p>
          <a:p>
            <a:r>
              <a:rPr lang="en-US" sz="2400" dirty="0" smtClean="0"/>
              <a:t>Honorarium </a:t>
            </a:r>
            <a:r>
              <a:rPr lang="en-US" sz="2400" dirty="0" err="1" smtClean="0"/>
              <a:t>disetahunkan</a:t>
            </a:r>
            <a:r>
              <a:rPr lang="en-US" sz="2400" dirty="0" smtClean="0"/>
              <a:t>	= </a:t>
            </a:r>
            <a:r>
              <a:rPr lang="en-US" sz="2400" dirty="0" err="1" smtClean="0"/>
              <a:t>Rp</a:t>
            </a:r>
            <a:r>
              <a:rPr lang="en-US" sz="2400" dirty="0" smtClean="0"/>
              <a:t> 22.200.000,00</a:t>
            </a:r>
          </a:p>
          <a:p>
            <a:r>
              <a:rPr lang="en-US" sz="2400" dirty="0" smtClean="0"/>
              <a:t>PTKP (TK/0)		</a:t>
            </a:r>
            <a:r>
              <a:rPr lang="id-ID" sz="2400" dirty="0" smtClean="0"/>
              <a:t>	</a:t>
            </a:r>
            <a:r>
              <a:rPr lang="en-US" sz="2400" dirty="0" smtClean="0"/>
              <a:t>= </a:t>
            </a:r>
            <a:r>
              <a:rPr lang="en-US" sz="2400" u="sng" dirty="0" err="1" smtClean="0"/>
              <a:t>Rp</a:t>
            </a:r>
            <a:r>
              <a:rPr lang="en-US" sz="2400" u="sng" dirty="0" smtClean="0"/>
              <a:t> 54.000.000,00</a:t>
            </a:r>
          </a:p>
          <a:p>
            <a:r>
              <a:rPr lang="en-US" sz="2400" dirty="0" err="1" smtClean="0"/>
              <a:t>Penghasilan</a:t>
            </a:r>
            <a:r>
              <a:rPr lang="en-US" sz="2400" dirty="0" smtClean="0"/>
              <a:t> </a:t>
            </a:r>
            <a:r>
              <a:rPr lang="en-US" sz="2400" dirty="0" err="1" smtClean="0"/>
              <a:t>Kena</a:t>
            </a:r>
            <a:r>
              <a:rPr lang="en-US" sz="2400" dirty="0" smtClean="0"/>
              <a:t> Pajak	= </a:t>
            </a:r>
            <a:r>
              <a:rPr lang="en-US" sz="2400" dirty="0" err="1" smtClean="0"/>
              <a:t>Rp</a:t>
            </a:r>
            <a:r>
              <a:rPr lang="en-US" sz="2400" dirty="0" smtClean="0"/>
              <a:t> 0,00</a:t>
            </a:r>
          </a:p>
          <a:p>
            <a:endParaRPr lang="en-US" sz="1100" dirty="0" smtClean="0"/>
          </a:p>
          <a:p>
            <a:r>
              <a:rPr lang="en-US" sz="2400" dirty="0" err="1" smtClean="0"/>
              <a:t>PPh</a:t>
            </a:r>
            <a:r>
              <a:rPr lang="en-US" sz="2400" dirty="0" smtClean="0"/>
              <a:t> Ps. 21 </a:t>
            </a:r>
            <a:r>
              <a:rPr lang="en-US" sz="2400" dirty="0" err="1" smtClean="0"/>
              <a:t>terutang</a:t>
            </a:r>
            <a:r>
              <a:rPr lang="en-US" sz="2400" dirty="0" smtClean="0"/>
              <a:t> </a:t>
            </a:r>
            <a:r>
              <a:rPr lang="en-US" sz="2400" dirty="0" err="1" smtClean="0"/>
              <a:t>setahun</a:t>
            </a:r>
            <a:r>
              <a:rPr lang="en-US" sz="2400" dirty="0" smtClean="0"/>
              <a:t>	= </a:t>
            </a:r>
            <a:r>
              <a:rPr lang="en-US" sz="2400" dirty="0" err="1" smtClean="0"/>
              <a:t>Rp</a:t>
            </a:r>
            <a:r>
              <a:rPr lang="en-US" sz="2400" dirty="0" smtClean="0"/>
              <a:t> 0,00</a:t>
            </a:r>
          </a:p>
          <a:p>
            <a:r>
              <a:rPr lang="en-US" sz="2400" dirty="0" err="1" smtClean="0"/>
              <a:t>PPh</a:t>
            </a:r>
            <a:r>
              <a:rPr lang="en-US" sz="2400" dirty="0" smtClean="0"/>
              <a:t> Ps. 21 </a:t>
            </a:r>
            <a:r>
              <a:rPr lang="en-US" sz="2400" dirty="0" err="1" smtClean="0"/>
              <a:t>terutang</a:t>
            </a:r>
            <a:r>
              <a:rPr lang="en-US" sz="2400" dirty="0" smtClean="0"/>
              <a:t> </a:t>
            </a:r>
            <a:r>
              <a:rPr lang="en-US" sz="2400" dirty="0" err="1" smtClean="0"/>
              <a:t>sebulan</a:t>
            </a:r>
            <a:r>
              <a:rPr lang="en-US" sz="2400" dirty="0" smtClean="0"/>
              <a:t>	= </a:t>
            </a:r>
            <a:r>
              <a:rPr lang="en-US" sz="2400" dirty="0" err="1" smtClean="0"/>
              <a:t>Rp</a:t>
            </a:r>
            <a:r>
              <a:rPr lang="en-US" sz="2400" dirty="0" smtClean="0"/>
              <a:t> 0,00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21717" y="4724400"/>
            <a:ext cx="58512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Ketua</a:t>
            </a:r>
            <a:r>
              <a:rPr lang="en-US" sz="2400" u="sng" dirty="0" smtClean="0"/>
              <a:t> PPK </a:t>
            </a:r>
            <a:r>
              <a:rPr lang="en-US" sz="2400" b="1" u="sng" dirty="0" smtClean="0"/>
              <a:t>PNS </a:t>
            </a:r>
            <a:r>
              <a:rPr lang="en-US" sz="2400" b="1" u="sng" dirty="0" err="1" smtClean="0"/>
              <a:t>Gol</a:t>
            </a:r>
            <a:r>
              <a:rPr lang="en-US" sz="2400" b="1" u="sng" dirty="0" smtClean="0"/>
              <a:t> III</a:t>
            </a:r>
          </a:p>
          <a:p>
            <a:r>
              <a:rPr lang="en-US" sz="2400" dirty="0" smtClean="0"/>
              <a:t>Honorarium </a:t>
            </a:r>
            <a:r>
              <a:rPr lang="en-US" sz="2400" dirty="0" err="1" smtClean="0"/>
              <a:t>sebulan</a:t>
            </a:r>
            <a:r>
              <a:rPr lang="en-US" sz="2400" dirty="0" smtClean="0"/>
              <a:t>	= </a:t>
            </a:r>
            <a:r>
              <a:rPr lang="en-US" sz="2400" dirty="0" err="1" smtClean="0"/>
              <a:t>Rp</a:t>
            </a:r>
            <a:r>
              <a:rPr lang="en-US" sz="2400" dirty="0" smtClean="0"/>
              <a:t> 1.850.000,00</a:t>
            </a:r>
          </a:p>
          <a:p>
            <a:r>
              <a:rPr lang="en-US" sz="2400" dirty="0" err="1" smtClean="0"/>
              <a:t>PPh</a:t>
            </a:r>
            <a:r>
              <a:rPr lang="en-US" sz="2400" dirty="0" smtClean="0"/>
              <a:t> </a:t>
            </a:r>
            <a:r>
              <a:rPr lang="en-US" sz="2400" dirty="0" err="1" smtClean="0"/>
              <a:t>Pasal</a:t>
            </a:r>
            <a:r>
              <a:rPr lang="en-US" sz="2400" dirty="0" smtClean="0"/>
              <a:t> 21		= 5% x </a:t>
            </a:r>
            <a:r>
              <a:rPr lang="en-US" sz="2400" dirty="0" err="1"/>
              <a:t>Rp</a:t>
            </a:r>
            <a:r>
              <a:rPr lang="en-US" sz="2400" dirty="0"/>
              <a:t> </a:t>
            </a:r>
            <a:r>
              <a:rPr lang="en-US" sz="2400" dirty="0" smtClean="0"/>
              <a:t>1.850.000,00</a:t>
            </a:r>
          </a:p>
          <a:p>
            <a:r>
              <a:rPr lang="en-US" sz="2400" dirty="0" smtClean="0"/>
              <a:t>			= </a:t>
            </a:r>
            <a:r>
              <a:rPr lang="en-US" sz="2400" dirty="0" err="1" smtClean="0"/>
              <a:t>Rp</a:t>
            </a:r>
            <a:r>
              <a:rPr lang="en-US" sz="2400" dirty="0" smtClean="0"/>
              <a:t> 92.500,00</a:t>
            </a:r>
            <a:endParaRPr lang="en-US" sz="2400" dirty="0"/>
          </a:p>
        </p:txBody>
      </p:sp>
      <p:pic>
        <p:nvPicPr>
          <p:cNvPr id="6146" name="Picture 2" descr="1.png (318Ã32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32612"/>
            <a:ext cx="2419621" cy="243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"/>
          <p:cNvSpPr txBox="1"/>
          <p:nvPr/>
        </p:nvSpPr>
        <p:spPr>
          <a:xfrm>
            <a:off x="-76200" y="152400"/>
            <a:ext cx="4876800" cy="955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21</a:t>
            </a:r>
            <a:r>
              <a:rPr lang="en-US" sz="2800" dirty="0"/>
              <a:t> </a:t>
            </a:r>
            <a:r>
              <a:rPr lang="en-US" sz="2800" dirty="0" err="1"/>
              <a:t>atas</a:t>
            </a:r>
            <a:r>
              <a:rPr lang="en-US" sz="2800" dirty="0"/>
              <a:t> honorarium BPP </a:t>
            </a:r>
            <a:r>
              <a:rPr lang="en-US" sz="2800" i="1" dirty="0"/>
              <a:t>Ad Hoc </a:t>
            </a:r>
            <a:r>
              <a:rPr lang="en-US" sz="2800" dirty="0"/>
              <a:t>di </a:t>
            </a:r>
            <a:r>
              <a:rPr lang="en-US" sz="2800" dirty="0" err="1" smtClean="0"/>
              <a:t>Luar</a:t>
            </a:r>
            <a:r>
              <a:rPr lang="en-US" sz="2800" dirty="0" smtClean="0"/>
              <a:t> </a:t>
            </a:r>
            <a:r>
              <a:rPr lang="en-US" sz="2800" dirty="0" err="1" smtClean="0"/>
              <a:t>Negeri</a:t>
            </a:r>
            <a:endParaRPr lang="id-ID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9455" y="1323280"/>
            <a:ext cx="593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Pemotongan</a:t>
            </a:r>
            <a:r>
              <a:rPr lang="en-US" dirty="0" smtClean="0"/>
              <a:t> Pajak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pembayaran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i="1" dirty="0" smtClean="0"/>
              <a:t>Government Service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506706" y="2596562"/>
            <a:ext cx="817964" cy="382563"/>
            <a:chOff x="371271" y="2602468"/>
            <a:chExt cx="817964" cy="382563"/>
          </a:xfrm>
        </p:grpSpPr>
        <p:sp>
          <p:nvSpPr>
            <p:cNvPr id="26" name="Rounded Rectangle 25"/>
            <p:cNvSpPr/>
            <p:nvPr/>
          </p:nvSpPr>
          <p:spPr>
            <a:xfrm>
              <a:off x="371271" y="2602468"/>
              <a:ext cx="808235" cy="369332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1000" y="2615699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SPDN?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872882" y="2464679"/>
            <a:ext cx="1367723" cy="650067"/>
            <a:chOff x="1872882" y="2464679"/>
            <a:chExt cx="1367723" cy="650067"/>
          </a:xfrm>
        </p:grpSpPr>
        <p:sp>
          <p:nvSpPr>
            <p:cNvPr id="27" name="Rounded Rectangle 26"/>
            <p:cNvSpPr/>
            <p:nvPr/>
          </p:nvSpPr>
          <p:spPr>
            <a:xfrm>
              <a:off x="1884755" y="2468415"/>
              <a:ext cx="1312759" cy="64633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72882" y="2464679"/>
              <a:ext cx="13677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C000"/>
                  </a:solidFill>
                </a:rPr>
                <a:t>Potong</a:t>
              </a:r>
              <a:r>
                <a:rPr lang="en-US" dirty="0" smtClean="0">
                  <a:solidFill>
                    <a:srgbClr val="FFC000"/>
                  </a:solidFill>
                </a:rPr>
                <a:t> </a:t>
              </a:r>
              <a:r>
                <a:rPr lang="en-US" dirty="0" err="1" smtClean="0">
                  <a:solidFill>
                    <a:srgbClr val="FFC000"/>
                  </a:solidFill>
                </a:rPr>
                <a:t>PPh</a:t>
              </a:r>
              <a:r>
                <a:rPr lang="en-US" dirty="0" smtClean="0">
                  <a:solidFill>
                    <a:srgbClr val="FFC000"/>
                  </a:solidFill>
                </a:rPr>
                <a:t> Ps. 21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7037" y="3638404"/>
            <a:ext cx="1295401" cy="688452"/>
            <a:chOff x="380999" y="3638404"/>
            <a:chExt cx="1295401" cy="688452"/>
          </a:xfrm>
        </p:grpSpPr>
        <p:sp>
          <p:nvSpPr>
            <p:cNvPr id="36" name="Rounded Rectangle 35"/>
            <p:cNvSpPr/>
            <p:nvPr/>
          </p:nvSpPr>
          <p:spPr>
            <a:xfrm>
              <a:off x="380999" y="3638404"/>
              <a:ext cx="1217305" cy="688452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1000" y="3657600"/>
              <a:ext cx="1295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2060"/>
                  </a:solidFill>
                </a:rPr>
                <a:t>Negara </a:t>
              </a:r>
              <a:r>
                <a:rPr lang="en-US" dirty="0" err="1" smtClean="0">
                  <a:solidFill>
                    <a:srgbClr val="002060"/>
                  </a:solidFill>
                </a:rPr>
                <a:t>Mitra</a:t>
              </a:r>
              <a:r>
                <a:rPr lang="en-US" dirty="0" smtClean="0">
                  <a:solidFill>
                    <a:srgbClr val="002060"/>
                  </a:solidFill>
                </a:rPr>
                <a:t> P3B?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587355" y="3517390"/>
            <a:ext cx="1600200" cy="929183"/>
            <a:chOff x="3473755" y="3536172"/>
            <a:chExt cx="1600200" cy="929183"/>
          </a:xfrm>
        </p:grpSpPr>
        <p:sp>
          <p:nvSpPr>
            <p:cNvPr id="34" name="Rounded Rectangle 33"/>
            <p:cNvSpPr/>
            <p:nvPr/>
          </p:nvSpPr>
          <p:spPr>
            <a:xfrm>
              <a:off x="3510400" y="3536172"/>
              <a:ext cx="1518800" cy="88342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73755" y="3542025"/>
              <a:ext cx="1600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2060"/>
                  </a:solidFill>
                </a:rPr>
                <a:t>Residen</a:t>
              </a:r>
              <a:r>
                <a:rPr lang="en-US" dirty="0" smtClean="0">
                  <a:solidFill>
                    <a:srgbClr val="002060"/>
                  </a:solidFill>
                </a:rPr>
                <a:t> </a:t>
              </a:r>
              <a:r>
                <a:rPr lang="en-US" dirty="0" err="1" smtClean="0">
                  <a:solidFill>
                    <a:srgbClr val="002060"/>
                  </a:solidFill>
                </a:rPr>
                <a:t>negara</a:t>
              </a:r>
              <a:r>
                <a:rPr lang="en-US" dirty="0" smtClean="0">
                  <a:solidFill>
                    <a:srgbClr val="002060"/>
                  </a:solidFill>
                </a:rPr>
                <a:t> di mana </a:t>
              </a:r>
              <a:r>
                <a:rPr lang="en-US" dirty="0" err="1" smtClean="0">
                  <a:solidFill>
                    <a:srgbClr val="002060"/>
                  </a:solidFill>
                </a:rPr>
                <a:t>jasa</a:t>
              </a:r>
              <a:r>
                <a:rPr lang="en-US" dirty="0" smtClean="0">
                  <a:solidFill>
                    <a:srgbClr val="002060"/>
                  </a:solidFill>
                </a:rPr>
                <a:t> </a:t>
              </a:r>
              <a:r>
                <a:rPr lang="en-US" dirty="0" err="1" smtClean="0">
                  <a:solidFill>
                    <a:srgbClr val="002060"/>
                  </a:solidFill>
                </a:rPr>
                <a:t>diberikan</a:t>
              </a:r>
              <a:r>
                <a:rPr lang="en-US" dirty="0" smtClean="0">
                  <a:solidFill>
                    <a:srgbClr val="002060"/>
                  </a:solidFill>
                </a:rPr>
                <a:t>?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894485" y="3522832"/>
            <a:ext cx="1905000" cy="923742"/>
            <a:chOff x="5262391" y="3495859"/>
            <a:chExt cx="1905000" cy="923742"/>
          </a:xfrm>
        </p:grpSpPr>
        <p:sp>
          <p:nvSpPr>
            <p:cNvPr id="33" name="Rounded Rectangle 32"/>
            <p:cNvSpPr/>
            <p:nvPr/>
          </p:nvSpPr>
          <p:spPr>
            <a:xfrm>
              <a:off x="5289492" y="3495859"/>
              <a:ext cx="1797108" cy="923742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62391" y="3496270"/>
              <a:ext cx="1905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2060"/>
                  </a:solidFill>
                </a:rPr>
                <a:t>Sudah</a:t>
              </a:r>
              <a:r>
                <a:rPr lang="en-US" dirty="0" smtClean="0">
                  <a:solidFill>
                    <a:srgbClr val="002060"/>
                  </a:solidFill>
                </a:rPr>
                <a:t> </a:t>
              </a:r>
              <a:r>
                <a:rPr lang="en-US" dirty="0" err="1" smtClean="0">
                  <a:solidFill>
                    <a:srgbClr val="002060"/>
                  </a:solidFill>
                </a:rPr>
                <a:t>menjadi</a:t>
              </a:r>
              <a:r>
                <a:rPr lang="en-US" dirty="0" smtClean="0">
                  <a:solidFill>
                    <a:srgbClr val="002060"/>
                  </a:solidFill>
                </a:rPr>
                <a:t> </a:t>
              </a:r>
              <a:r>
                <a:rPr lang="en-US" dirty="0" err="1" smtClean="0">
                  <a:solidFill>
                    <a:srgbClr val="002060"/>
                  </a:solidFill>
                </a:rPr>
                <a:t>residen</a:t>
              </a:r>
              <a:r>
                <a:rPr lang="en-US" dirty="0" smtClean="0">
                  <a:solidFill>
                    <a:srgbClr val="002060"/>
                  </a:solidFill>
                </a:rPr>
                <a:t> </a:t>
              </a:r>
              <a:r>
                <a:rPr lang="en-US" dirty="0" err="1" smtClean="0">
                  <a:solidFill>
                    <a:srgbClr val="002060"/>
                  </a:solidFill>
                </a:rPr>
                <a:t>sebelum</a:t>
              </a:r>
              <a:r>
                <a:rPr lang="en-US" dirty="0" smtClean="0">
                  <a:solidFill>
                    <a:srgbClr val="002060"/>
                  </a:solidFill>
                </a:rPr>
                <a:t> </a:t>
              </a:r>
              <a:r>
                <a:rPr lang="en-US" dirty="0" err="1" smtClean="0">
                  <a:solidFill>
                    <a:srgbClr val="002060"/>
                  </a:solidFill>
                </a:rPr>
                <a:t>memberikan</a:t>
              </a:r>
              <a:r>
                <a:rPr lang="en-US" dirty="0" smtClean="0">
                  <a:solidFill>
                    <a:srgbClr val="002060"/>
                  </a:solidFill>
                </a:rPr>
                <a:t> </a:t>
              </a:r>
              <a:r>
                <a:rPr lang="en-US" dirty="0" err="1" smtClean="0">
                  <a:solidFill>
                    <a:srgbClr val="002060"/>
                  </a:solidFill>
                </a:rPr>
                <a:t>jasa</a:t>
              </a:r>
              <a:r>
                <a:rPr lang="en-US" dirty="0" smtClean="0">
                  <a:solidFill>
                    <a:srgbClr val="002060"/>
                  </a:solidFill>
                </a:rPr>
                <a:t>?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59309" y="4827888"/>
            <a:ext cx="1312759" cy="667142"/>
            <a:chOff x="316766" y="4709577"/>
            <a:chExt cx="1312759" cy="667142"/>
          </a:xfrm>
        </p:grpSpPr>
        <p:sp>
          <p:nvSpPr>
            <p:cNvPr id="32" name="Rounded Rectangle 31"/>
            <p:cNvSpPr/>
            <p:nvPr/>
          </p:nvSpPr>
          <p:spPr>
            <a:xfrm>
              <a:off x="316766" y="4709577"/>
              <a:ext cx="1312759" cy="64633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3003" y="4730388"/>
              <a:ext cx="1275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C000"/>
                  </a:solidFill>
                </a:rPr>
                <a:t>Potong</a:t>
              </a:r>
              <a:r>
                <a:rPr lang="en-US" dirty="0" smtClean="0">
                  <a:solidFill>
                    <a:srgbClr val="FFC000"/>
                  </a:solidFill>
                </a:rPr>
                <a:t> </a:t>
              </a:r>
              <a:r>
                <a:rPr lang="en-US" dirty="0" err="1" smtClean="0">
                  <a:solidFill>
                    <a:srgbClr val="FFC000"/>
                  </a:solidFill>
                </a:rPr>
                <a:t>PPh</a:t>
              </a:r>
              <a:r>
                <a:rPr lang="en-US" dirty="0" smtClean="0">
                  <a:solidFill>
                    <a:srgbClr val="FFC000"/>
                  </a:solidFill>
                </a:rPr>
                <a:t> Ps. 26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725841" y="4864009"/>
            <a:ext cx="1312759" cy="667971"/>
            <a:chOff x="3489869" y="4711472"/>
            <a:chExt cx="1312759" cy="667971"/>
          </a:xfrm>
        </p:grpSpPr>
        <p:sp>
          <p:nvSpPr>
            <p:cNvPr id="30" name="Rounded Rectangle 29"/>
            <p:cNvSpPr/>
            <p:nvPr/>
          </p:nvSpPr>
          <p:spPr>
            <a:xfrm>
              <a:off x="3489869" y="4711472"/>
              <a:ext cx="1312759" cy="64633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24991" y="4733112"/>
              <a:ext cx="1275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C000"/>
                  </a:solidFill>
                </a:rPr>
                <a:t>Potong</a:t>
              </a:r>
              <a:r>
                <a:rPr lang="en-US" dirty="0" smtClean="0">
                  <a:solidFill>
                    <a:srgbClr val="FFC000"/>
                  </a:solidFill>
                </a:rPr>
                <a:t> </a:t>
              </a:r>
              <a:r>
                <a:rPr lang="en-US" dirty="0" err="1" smtClean="0">
                  <a:solidFill>
                    <a:srgbClr val="FFC000"/>
                  </a:solidFill>
                </a:rPr>
                <a:t>PPh</a:t>
              </a:r>
              <a:r>
                <a:rPr lang="en-US" dirty="0" smtClean="0">
                  <a:solidFill>
                    <a:srgbClr val="FFC000"/>
                  </a:solidFill>
                </a:rPr>
                <a:t> Ps. 26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87841" y="4830420"/>
            <a:ext cx="1312759" cy="652185"/>
            <a:chOff x="5316641" y="4701902"/>
            <a:chExt cx="1312759" cy="652185"/>
          </a:xfrm>
        </p:grpSpPr>
        <p:sp>
          <p:nvSpPr>
            <p:cNvPr id="29" name="Rounded Rectangle 28"/>
            <p:cNvSpPr/>
            <p:nvPr/>
          </p:nvSpPr>
          <p:spPr>
            <a:xfrm>
              <a:off x="5316641" y="4701902"/>
              <a:ext cx="1312759" cy="64633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35444" y="4707756"/>
              <a:ext cx="1275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C000"/>
                  </a:solidFill>
                </a:rPr>
                <a:t>Potong</a:t>
              </a:r>
              <a:r>
                <a:rPr lang="en-US" dirty="0" smtClean="0">
                  <a:solidFill>
                    <a:srgbClr val="FFC000"/>
                  </a:solidFill>
                </a:rPr>
                <a:t> </a:t>
              </a:r>
              <a:r>
                <a:rPr lang="en-US" dirty="0" err="1" smtClean="0">
                  <a:solidFill>
                    <a:srgbClr val="FFC000"/>
                  </a:solidFill>
                </a:rPr>
                <a:t>PPh</a:t>
              </a:r>
              <a:r>
                <a:rPr lang="en-US" dirty="0" smtClean="0">
                  <a:solidFill>
                    <a:srgbClr val="FFC000"/>
                  </a:solidFill>
                </a:rPr>
                <a:t> Ps. 26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71355" y="3663208"/>
            <a:ext cx="1492252" cy="646331"/>
            <a:chOff x="7302075" y="3680525"/>
            <a:chExt cx="1492252" cy="646331"/>
          </a:xfrm>
        </p:grpSpPr>
        <p:sp>
          <p:nvSpPr>
            <p:cNvPr id="28" name="Rounded Rectangle 27"/>
            <p:cNvSpPr/>
            <p:nvPr/>
          </p:nvSpPr>
          <p:spPr>
            <a:xfrm>
              <a:off x="7346948" y="3680525"/>
              <a:ext cx="1402506" cy="646331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302075" y="3680525"/>
              <a:ext cx="1492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C000"/>
                  </a:solidFill>
                </a:rPr>
                <a:t>Tidak</a:t>
              </a:r>
              <a:r>
                <a:rPr lang="en-US" dirty="0" smtClean="0">
                  <a:solidFill>
                    <a:srgbClr val="FFC000"/>
                  </a:solidFill>
                </a:rPr>
                <a:t> </a:t>
              </a:r>
              <a:r>
                <a:rPr lang="en-US" dirty="0" err="1" smtClean="0">
                  <a:solidFill>
                    <a:srgbClr val="FFC000"/>
                  </a:solidFill>
                </a:rPr>
                <a:t>dipotong</a:t>
              </a:r>
              <a:r>
                <a:rPr lang="en-US" dirty="0" smtClean="0">
                  <a:solidFill>
                    <a:srgbClr val="FFC000"/>
                  </a:solidFill>
                </a:rPr>
                <a:t> </a:t>
              </a:r>
              <a:r>
                <a:rPr lang="en-US" dirty="0" err="1" smtClean="0">
                  <a:solidFill>
                    <a:srgbClr val="FFC000"/>
                  </a:solidFill>
                </a:rPr>
                <a:t>PPh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cxnSp>
        <p:nvCxnSpPr>
          <p:cNvPr id="49" name="Straight Arrow Connector 48"/>
          <p:cNvCxnSpPr/>
          <p:nvPr/>
        </p:nvCxnSpPr>
        <p:spPr>
          <a:xfrm>
            <a:off x="1342701" y="2794459"/>
            <a:ext cx="557941" cy="661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" idx="2"/>
            <a:endCxn id="36" idx="0"/>
          </p:cNvCxnSpPr>
          <p:nvPr/>
        </p:nvCxnSpPr>
        <p:spPr>
          <a:xfrm flipH="1">
            <a:off x="915690" y="2979125"/>
            <a:ext cx="4863" cy="65927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6" idx="2"/>
            <a:endCxn id="32" idx="0"/>
          </p:cNvCxnSpPr>
          <p:nvPr/>
        </p:nvCxnSpPr>
        <p:spPr>
          <a:xfrm flipH="1">
            <a:off x="915689" y="4326856"/>
            <a:ext cx="1" cy="50103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2"/>
            <a:endCxn id="24" idx="0"/>
          </p:cNvCxnSpPr>
          <p:nvPr/>
        </p:nvCxnSpPr>
        <p:spPr>
          <a:xfrm flipH="1">
            <a:off x="5844221" y="4446573"/>
            <a:ext cx="2764" cy="38970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3382221" y="4419600"/>
            <a:ext cx="5234" cy="41743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20" idx="3"/>
            <a:endCxn id="25" idx="1"/>
          </p:cNvCxnSpPr>
          <p:nvPr/>
        </p:nvCxnSpPr>
        <p:spPr>
          <a:xfrm>
            <a:off x="6799485" y="3984908"/>
            <a:ext cx="471870" cy="146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9" idx="3"/>
            <a:endCxn id="20" idx="1"/>
          </p:cNvCxnSpPr>
          <p:nvPr/>
        </p:nvCxnSpPr>
        <p:spPr>
          <a:xfrm>
            <a:off x="4187555" y="3984908"/>
            <a:ext cx="706930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01258" y="310654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465953" y="24646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4312722" y="355620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906966" y="35794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598468" y="437894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3408255" y="443786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826173" y="449370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cxnSp>
        <p:nvCxnSpPr>
          <p:cNvPr id="95" name="Straight Arrow Connector 94"/>
          <p:cNvCxnSpPr>
            <a:stCxn id="6" idx="3"/>
            <a:endCxn id="19" idx="1"/>
          </p:cNvCxnSpPr>
          <p:nvPr/>
        </p:nvCxnSpPr>
        <p:spPr>
          <a:xfrm>
            <a:off x="1602438" y="3980766"/>
            <a:ext cx="984917" cy="41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876348" y="360868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4836590" y="1847822"/>
            <a:ext cx="3764207" cy="1096883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818797" y="1923049"/>
            <a:ext cx="4010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002060"/>
                </a:solidFill>
              </a:rPr>
              <a:t>Penentuan</a:t>
            </a:r>
            <a:r>
              <a:rPr lang="en-US" sz="1400" dirty="0" smtClean="0">
                <a:solidFill>
                  <a:srgbClr val="002060"/>
                </a:solidFill>
              </a:rPr>
              <a:t> SPDN/SPLN </a:t>
            </a:r>
            <a:r>
              <a:rPr lang="en-US" sz="1400" dirty="0" err="1" smtClean="0">
                <a:solidFill>
                  <a:srgbClr val="002060"/>
                </a:solidFill>
              </a:rPr>
              <a:t>mengacu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 err="1" smtClean="0">
                <a:solidFill>
                  <a:srgbClr val="002060"/>
                </a:solidFill>
              </a:rPr>
              <a:t>pada</a:t>
            </a:r>
            <a:r>
              <a:rPr lang="en-US" sz="1400" dirty="0" smtClean="0">
                <a:solidFill>
                  <a:srgbClr val="00206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2060"/>
                </a:solidFill>
              </a:rPr>
              <a:t>Pasal</a:t>
            </a:r>
            <a:r>
              <a:rPr lang="en-US" sz="1400" dirty="0" smtClean="0">
                <a:solidFill>
                  <a:srgbClr val="002060"/>
                </a:solidFill>
              </a:rPr>
              <a:t> 2 </a:t>
            </a:r>
            <a:r>
              <a:rPr lang="en-US" sz="1400" dirty="0" err="1" smtClean="0">
                <a:solidFill>
                  <a:srgbClr val="002060"/>
                </a:solidFill>
              </a:rPr>
              <a:t>dan</a:t>
            </a:r>
            <a:r>
              <a:rPr lang="en-US" sz="1400" dirty="0" smtClean="0">
                <a:solidFill>
                  <a:srgbClr val="002060"/>
                </a:solidFill>
              </a:rPr>
              <a:t> 2 A UU </a:t>
            </a:r>
            <a:r>
              <a:rPr lang="en-US" sz="1400" dirty="0" err="1" smtClean="0">
                <a:solidFill>
                  <a:srgbClr val="002060"/>
                </a:solidFill>
              </a:rPr>
              <a:t>PPh</a:t>
            </a:r>
            <a:endParaRPr lang="en-US" sz="1400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2060"/>
                </a:solidFill>
              </a:rPr>
              <a:t>Peraturan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 err="1" smtClean="0">
                <a:solidFill>
                  <a:srgbClr val="002060"/>
                </a:solidFill>
              </a:rPr>
              <a:t>Dirjen</a:t>
            </a:r>
            <a:r>
              <a:rPr lang="en-US" sz="1400" dirty="0" smtClean="0">
                <a:solidFill>
                  <a:srgbClr val="002060"/>
                </a:solidFill>
              </a:rPr>
              <a:t> Pajak </a:t>
            </a:r>
            <a:r>
              <a:rPr lang="en-US" sz="1400" dirty="0" err="1" smtClean="0">
                <a:solidFill>
                  <a:srgbClr val="002060"/>
                </a:solidFill>
              </a:rPr>
              <a:t>Nomor</a:t>
            </a:r>
            <a:r>
              <a:rPr lang="en-US" sz="1400" dirty="0" smtClean="0">
                <a:solidFill>
                  <a:srgbClr val="002060"/>
                </a:solidFill>
              </a:rPr>
              <a:t> PER-2/PJ/2009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2060"/>
                </a:solidFill>
              </a:rPr>
              <a:t>Peraturan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 err="1" smtClean="0">
                <a:solidFill>
                  <a:srgbClr val="002060"/>
                </a:solidFill>
              </a:rPr>
              <a:t>Dirjen</a:t>
            </a:r>
            <a:r>
              <a:rPr lang="en-US" sz="1400" dirty="0" smtClean="0">
                <a:solidFill>
                  <a:srgbClr val="002060"/>
                </a:solidFill>
              </a:rPr>
              <a:t> pajak </a:t>
            </a:r>
            <a:r>
              <a:rPr lang="en-US" sz="1400" dirty="0" err="1" smtClean="0">
                <a:solidFill>
                  <a:srgbClr val="002060"/>
                </a:solidFill>
              </a:rPr>
              <a:t>Nomor</a:t>
            </a:r>
            <a:r>
              <a:rPr lang="en-US" sz="1400" dirty="0" smtClean="0">
                <a:solidFill>
                  <a:srgbClr val="002060"/>
                </a:solidFill>
              </a:rPr>
              <a:t> </a:t>
            </a:r>
            <a:r>
              <a:rPr lang="en-US" sz="1400" dirty="0" smtClean="0">
                <a:solidFill>
                  <a:srgbClr val="002060"/>
                </a:solidFill>
              </a:rPr>
              <a:t>PER-43/PJ/2011</a:t>
            </a:r>
            <a:endParaRPr lang="en-US" sz="14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"/>
          <p:cNvSpPr txBox="1"/>
          <p:nvPr/>
        </p:nvSpPr>
        <p:spPr>
          <a:xfrm>
            <a:off x="-76200" y="152400"/>
            <a:ext cx="4876800" cy="95513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21</a:t>
            </a:r>
            <a:r>
              <a:rPr lang="en-US" sz="2800" dirty="0"/>
              <a:t> </a:t>
            </a:r>
            <a:r>
              <a:rPr lang="en-US" sz="2800" dirty="0" err="1"/>
              <a:t>atas</a:t>
            </a:r>
            <a:r>
              <a:rPr lang="en-US" sz="2800" dirty="0"/>
              <a:t> honorarium BPP </a:t>
            </a:r>
            <a:r>
              <a:rPr lang="en-US" sz="2800" i="1" dirty="0"/>
              <a:t>Ad Hoc </a:t>
            </a:r>
            <a:r>
              <a:rPr lang="en-US" sz="2800" dirty="0"/>
              <a:t>di </a:t>
            </a:r>
            <a:r>
              <a:rPr lang="en-US" sz="2800" dirty="0" err="1" smtClean="0"/>
              <a:t>Luar</a:t>
            </a:r>
            <a:r>
              <a:rPr lang="en-US" sz="2800" dirty="0" smtClean="0"/>
              <a:t> </a:t>
            </a:r>
            <a:r>
              <a:rPr lang="en-US" sz="2800" dirty="0" err="1" smtClean="0"/>
              <a:t>Negeri</a:t>
            </a:r>
            <a:endParaRPr lang="id-ID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21717" y="1219200"/>
            <a:ext cx="630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Contoh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Penghitungan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Pemotongan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PPh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Pasal</a:t>
            </a:r>
            <a:r>
              <a:rPr lang="en-US" sz="2400" b="1" dirty="0" smtClean="0"/>
              <a:t> 21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1717" y="1600200"/>
            <a:ext cx="881202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 err="1" smtClean="0"/>
              <a:t>Ketua</a:t>
            </a:r>
            <a:r>
              <a:rPr lang="en-US" sz="2200" u="sng" dirty="0" smtClean="0"/>
              <a:t> PP</a:t>
            </a:r>
            <a:r>
              <a:rPr lang="id-ID" sz="2200" u="sng" dirty="0" smtClean="0"/>
              <a:t>LN</a:t>
            </a:r>
            <a:endParaRPr lang="en-US" sz="2200" b="1" u="sng" dirty="0" smtClean="0"/>
          </a:p>
          <a:p>
            <a:r>
              <a:rPr lang="en-US" sz="2200" dirty="0" smtClean="0"/>
              <a:t>Honorarium </a:t>
            </a:r>
            <a:r>
              <a:rPr lang="en-US" sz="2200" dirty="0" err="1" smtClean="0"/>
              <a:t>sebulan</a:t>
            </a:r>
            <a:r>
              <a:rPr lang="en-US" sz="2200" dirty="0" smtClean="0"/>
              <a:t>	</a:t>
            </a:r>
            <a:r>
              <a:rPr lang="id-ID" sz="2200" dirty="0" smtClean="0"/>
              <a:t>	</a:t>
            </a:r>
            <a:r>
              <a:rPr lang="en-US" sz="2200" dirty="0" smtClean="0"/>
              <a:t>= </a:t>
            </a:r>
            <a:r>
              <a:rPr lang="en-US" sz="2200" dirty="0" err="1" smtClean="0"/>
              <a:t>Rp</a:t>
            </a:r>
            <a:r>
              <a:rPr lang="en-US" sz="2200" dirty="0" smtClean="0"/>
              <a:t> </a:t>
            </a:r>
            <a:r>
              <a:rPr lang="id-ID" sz="2200" dirty="0" smtClean="0"/>
              <a:t>8</a:t>
            </a:r>
            <a:r>
              <a:rPr lang="en-US" sz="2200" dirty="0" smtClean="0"/>
              <a:t>.</a:t>
            </a:r>
            <a:r>
              <a:rPr lang="id-ID" sz="2200" dirty="0" smtClean="0"/>
              <a:t>00</a:t>
            </a:r>
            <a:r>
              <a:rPr lang="en-US" sz="2200" dirty="0" smtClean="0"/>
              <a:t>0.000,00</a:t>
            </a:r>
          </a:p>
          <a:p>
            <a:endParaRPr lang="en-US" sz="1100" dirty="0" smtClean="0"/>
          </a:p>
          <a:p>
            <a:r>
              <a:rPr lang="en-US" sz="2200" dirty="0"/>
              <a:t>Honorarium </a:t>
            </a:r>
            <a:r>
              <a:rPr lang="en-US" sz="2200" dirty="0" err="1"/>
              <a:t>disetahunkan</a:t>
            </a:r>
            <a:r>
              <a:rPr lang="en-US" sz="2200" dirty="0"/>
              <a:t>	= </a:t>
            </a:r>
            <a:r>
              <a:rPr lang="en-US" sz="2200" dirty="0" err="1"/>
              <a:t>Rp</a:t>
            </a:r>
            <a:r>
              <a:rPr lang="en-US" sz="2200" dirty="0"/>
              <a:t> </a:t>
            </a:r>
            <a:r>
              <a:rPr lang="id-ID" sz="2200" dirty="0"/>
              <a:t>96</a:t>
            </a:r>
            <a:r>
              <a:rPr lang="en-US" sz="2200" dirty="0"/>
              <a:t>.</a:t>
            </a:r>
            <a:r>
              <a:rPr lang="id-ID" sz="2200" dirty="0"/>
              <a:t>0</a:t>
            </a:r>
            <a:r>
              <a:rPr lang="en-US" sz="2200" dirty="0"/>
              <a:t>00.000,00</a:t>
            </a:r>
          </a:p>
          <a:p>
            <a:r>
              <a:rPr lang="en-US" sz="2200" dirty="0"/>
              <a:t>PTKP (TK/0)		</a:t>
            </a:r>
            <a:r>
              <a:rPr lang="id-ID" sz="2200" dirty="0"/>
              <a:t>	</a:t>
            </a:r>
            <a:r>
              <a:rPr lang="en-US" sz="2200" dirty="0"/>
              <a:t>= </a:t>
            </a:r>
            <a:r>
              <a:rPr lang="en-US" sz="2200" u="sng" dirty="0" err="1"/>
              <a:t>Rp</a:t>
            </a:r>
            <a:r>
              <a:rPr lang="en-US" sz="2200" u="sng" dirty="0"/>
              <a:t> 54.000.000,00</a:t>
            </a:r>
          </a:p>
          <a:p>
            <a:r>
              <a:rPr lang="en-US" sz="2200" dirty="0" err="1"/>
              <a:t>Penghasilan</a:t>
            </a:r>
            <a:r>
              <a:rPr lang="en-US" sz="2200" dirty="0"/>
              <a:t> </a:t>
            </a:r>
            <a:r>
              <a:rPr lang="en-US" sz="2200" dirty="0" err="1"/>
              <a:t>Kena</a:t>
            </a:r>
            <a:r>
              <a:rPr lang="en-US" sz="2200" dirty="0"/>
              <a:t> Pajak	</a:t>
            </a:r>
            <a:r>
              <a:rPr lang="id-ID" sz="2200" dirty="0" smtClean="0"/>
              <a:t>	</a:t>
            </a:r>
            <a:r>
              <a:rPr lang="en-US" sz="2200" dirty="0" smtClean="0"/>
              <a:t>= </a:t>
            </a:r>
            <a:r>
              <a:rPr lang="en-US" sz="2200" dirty="0" err="1"/>
              <a:t>Rp</a:t>
            </a:r>
            <a:r>
              <a:rPr lang="en-US" sz="2200" dirty="0"/>
              <a:t> </a:t>
            </a:r>
            <a:r>
              <a:rPr lang="id-ID" sz="2200" dirty="0"/>
              <a:t>42.000.000</a:t>
            </a:r>
            <a:r>
              <a:rPr lang="en-US" sz="2200" dirty="0"/>
              <a:t>,00</a:t>
            </a:r>
          </a:p>
          <a:p>
            <a:endParaRPr lang="en-US" sz="1100" dirty="0" smtClean="0"/>
          </a:p>
          <a:p>
            <a:r>
              <a:rPr lang="en-US" sz="2200" dirty="0" err="1"/>
              <a:t>PPh</a:t>
            </a:r>
            <a:r>
              <a:rPr lang="en-US" sz="2200" dirty="0"/>
              <a:t> Ps. 21 </a:t>
            </a:r>
            <a:r>
              <a:rPr lang="en-US" sz="2200" dirty="0" err="1"/>
              <a:t>terutang</a:t>
            </a:r>
            <a:r>
              <a:rPr lang="en-US" sz="2200" dirty="0"/>
              <a:t> </a:t>
            </a:r>
            <a:r>
              <a:rPr lang="en-US" sz="2200" dirty="0" err="1"/>
              <a:t>setahun</a:t>
            </a:r>
            <a:r>
              <a:rPr lang="en-US" sz="2200" dirty="0"/>
              <a:t>	= </a:t>
            </a:r>
            <a:r>
              <a:rPr lang="id-ID" sz="2200" dirty="0"/>
              <a:t>5% x </a:t>
            </a:r>
            <a:r>
              <a:rPr lang="en-US" sz="2200" dirty="0" err="1"/>
              <a:t>Rp</a:t>
            </a:r>
            <a:r>
              <a:rPr lang="en-US" sz="2200" dirty="0"/>
              <a:t> </a:t>
            </a:r>
            <a:r>
              <a:rPr lang="id-ID" sz="2200" dirty="0"/>
              <a:t>42.000.000</a:t>
            </a:r>
            <a:r>
              <a:rPr lang="en-US" sz="2200" dirty="0"/>
              <a:t>,00</a:t>
            </a:r>
            <a:r>
              <a:rPr lang="id-ID" sz="2200" dirty="0"/>
              <a:t> = Rp 2.100.000,00</a:t>
            </a:r>
            <a:endParaRPr lang="en-US" sz="2200" dirty="0"/>
          </a:p>
          <a:p>
            <a:r>
              <a:rPr lang="en-US" sz="2200" dirty="0" err="1"/>
              <a:t>PPh</a:t>
            </a:r>
            <a:r>
              <a:rPr lang="en-US" sz="2200" dirty="0"/>
              <a:t> Ps. 21 </a:t>
            </a:r>
            <a:r>
              <a:rPr lang="en-US" sz="2200" dirty="0" err="1"/>
              <a:t>terutang</a:t>
            </a:r>
            <a:r>
              <a:rPr lang="en-US" sz="2200" dirty="0"/>
              <a:t> </a:t>
            </a:r>
            <a:r>
              <a:rPr lang="en-US" sz="2200" dirty="0" err="1"/>
              <a:t>sebulan</a:t>
            </a:r>
            <a:r>
              <a:rPr lang="en-US" sz="2200" dirty="0"/>
              <a:t>	= </a:t>
            </a:r>
            <a:r>
              <a:rPr lang="en-US" sz="2200" dirty="0" err="1"/>
              <a:t>Rp</a:t>
            </a:r>
            <a:r>
              <a:rPr lang="en-US" sz="2200" dirty="0"/>
              <a:t> </a:t>
            </a:r>
            <a:r>
              <a:rPr lang="id-ID" sz="2200" dirty="0" smtClean="0"/>
              <a:t>2.100.000</a:t>
            </a:r>
            <a:r>
              <a:rPr lang="en-US" sz="2200" dirty="0" smtClean="0"/>
              <a:t>,00</a:t>
            </a:r>
            <a:r>
              <a:rPr lang="id-ID" sz="2200" dirty="0" smtClean="0"/>
              <a:t> / 12 = Rp 175.000,00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121717" y="4876800"/>
            <a:ext cx="57583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 err="1" smtClean="0"/>
              <a:t>Ketua</a:t>
            </a:r>
            <a:r>
              <a:rPr lang="en-US" sz="2200" u="sng" dirty="0" smtClean="0"/>
              <a:t> PP</a:t>
            </a:r>
            <a:r>
              <a:rPr lang="id-ID" sz="2200" u="sng" dirty="0" smtClean="0"/>
              <a:t>LN</a:t>
            </a:r>
            <a:endParaRPr lang="en-US" sz="2200" b="1" u="sng" dirty="0" smtClean="0"/>
          </a:p>
          <a:p>
            <a:r>
              <a:rPr lang="en-US" sz="2200" dirty="0" smtClean="0"/>
              <a:t>Honorarium </a:t>
            </a:r>
            <a:r>
              <a:rPr lang="en-US" sz="2200" dirty="0" err="1" smtClean="0"/>
              <a:t>sebulan</a:t>
            </a:r>
            <a:r>
              <a:rPr lang="en-US" sz="2200" dirty="0" smtClean="0"/>
              <a:t>	= </a:t>
            </a:r>
            <a:r>
              <a:rPr lang="en-US" sz="2200" dirty="0" err="1" smtClean="0"/>
              <a:t>Rp</a:t>
            </a:r>
            <a:r>
              <a:rPr lang="en-US" sz="2200" dirty="0" smtClean="0"/>
              <a:t> </a:t>
            </a:r>
            <a:r>
              <a:rPr lang="id-ID" sz="2200" dirty="0" smtClean="0"/>
              <a:t>8</a:t>
            </a:r>
            <a:r>
              <a:rPr lang="en-US" sz="2200" dirty="0" smtClean="0"/>
              <a:t>.</a:t>
            </a:r>
            <a:r>
              <a:rPr lang="id-ID" sz="2200" dirty="0" smtClean="0"/>
              <a:t>000</a:t>
            </a:r>
            <a:r>
              <a:rPr lang="en-US" sz="2200" dirty="0" smtClean="0"/>
              <a:t>.000,00</a:t>
            </a:r>
          </a:p>
          <a:p>
            <a:r>
              <a:rPr lang="en-US" sz="2200" dirty="0" err="1" smtClean="0"/>
              <a:t>PPh</a:t>
            </a:r>
            <a:r>
              <a:rPr lang="en-US" sz="2200" dirty="0" smtClean="0"/>
              <a:t> </a:t>
            </a:r>
            <a:r>
              <a:rPr lang="en-US" sz="2200" dirty="0" err="1" smtClean="0"/>
              <a:t>Pasal</a:t>
            </a:r>
            <a:r>
              <a:rPr lang="en-US" sz="2200" dirty="0" smtClean="0"/>
              <a:t> </a:t>
            </a:r>
            <a:r>
              <a:rPr lang="id-ID" sz="2200" dirty="0" smtClean="0"/>
              <a:t>26	</a:t>
            </a:r>
            <a:r>
              <a:rPr lang="en-US" sz="2200" dirty="0" smtClean="0"/>
              <a:t>	= </a:t>
            </a:r>
            <a:r>
              <a:rPr lang="id-ID" sz="2200" dirty="0" smtClean="0"/>
              <a:t>20</a:t>
            </a:r>
            <a:r>
              <a:rPr lang="en-US" sz="2200" dirty="0" smtClean="0"/>
              <a:t>% x </a:t>
            </a:r>
            <a:r>
              <a:rPr lang="en-US" sz="2200" dirty="0" err="1"/>
              <a:t>Rp</a:t>
            </a:r>
            <a:r>
              <a:rPr lang="en-US" sz="2200" dirty="0"/>
              <a:t> </a:t>
            </a:r>
            <a:r>
              <a:rPr lang="id-ID" sz="2200" dirty="0" smtClean="0"/>
              <a:t>8</a:t>
            </a:r>
            <a:r>
              <a:rPr lang="en-US" sz="2200" dirty="0" smtClean="0"/>
              <a:t>.</a:t>
            </a:r>
            <a:r>
              <a:rPr lang="id-ID" sz="2200" dirty="0" smtClean="0"/>
              <a:t>00</a:t>
            </a:r>
            <a:r>
              <a:rPr lang="en-US" sz="2200" dirty="0" smtClean="0"/>
              <a:t>0.000,00</a:t>
            </a:r>
          </a:p>
          <a:p>
            <a:r>
              <a:rPr lang="en-US" sz="2200" dirty="0" smtClean="0"/>
              <a:t>			= </a:t>
            </a:r>
            <a:r>
              <a:rPr lang="en-US" sz="2200" dirty="0" err="1" smtClean="0"/>
              <a:t>Rp</a:t>
            </a:r>
            <a:r>
              <a:rPr lang="en-US" sz="2200" dirty="0" smtClean="0"/>
              <a:t> </a:t>
            </a:r>
            <a:r>
              <a:rPr lang="id-ID" sz="2200" dirty="0"/>
              <a:t>2</a:t>
            </a:r>
            <a:r>
              <a:rPr lang="en-US" sz="2200" dirty="0" smtClean="0"/>
              <a:t>.</a:t>
            </a:r>
            <a:r>
              <a:rPr lang="id-ID" sz="2200" dirty="0" smtClean="0"/>
              <a:t>000.0</a:t>
            </a:r>
            <a:r>
              <a:rPr lang="en-US" sz="2200" dirty="0" smtClean="0"/>
              <a:t>00,00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21717" y="4491335"/>
            <a:ext cx="630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Contoh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Penghitungan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Pemotongan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PPh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Pasal</a:t>
            </a:r>
            <a:r>
              <a:rPr lang="en-US" sz="2400" b="1" dirty="0" smtClean="0"/>
              <a:t> 2</a:t>
            </a:r>
            <a:r>
              <a:rPr lang="id-ID" sz="2400" b="1" dirty="0" smtClean="0"/>
              <a:t>6</a:t>
            </a:r>
            <a:endParaRPr lang="en-US" sz="2400" b="1" dirty="0"/>
          </a:p>
        </p:txBody>
      </p:sp>
      <p:pic>
        <p:nvPicPr>
          <p:cNvPr id="7" name="Picture 2" descr="1.png (318Ã32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124" y="460761"/>
            <a:ext cx="2419621" cy="243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258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394640"/>
            <a:ext cx="2971800" cy="5823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1295400"/>
            <a:ext cx="7010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id-ID" sz="2400" dirty="0" smtClean="0"/>
              <a:t>Semua </a:t>
            </a:r>
            <a:r>
              <a:rPr lang="id-ID" sz="2400" b="1" dirty="0" smtClean="0"/>
              <a:t>belanja barang </a:t>
            </a:r>
            <a:r>
              <a:rPr lang="id-ID" sz="2400" dirty="0" smtClean="0"/>
              <a:t>dengan nilai </a:t>
            </a:r>
            <a:r>
              <a:rPr lang="id-ID" sz="2400" b="1" dirty="0" smtClean="0"/>
              <a:t>di atas Rp2.000.000,-</a:t>
            </a:r>
            <a:r>
              <a:rPr lang="id-ID" sz="2400" dirty="0" smtClean="0"/>
              <a:t> tidak termasuk PPN dan bukan merupakan pembayaran yang dipecah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id-ID" sz="2400" dirty="0" smtClean="0"/>
              <a:t>Tarif: </a:t>
            </a:r>
            <a:r>
              <a:rPr lang="id-ID" sz="2400" b="1" dirty="0" smtClean="0"/>
              <a:t>1,5% (NPWP)</a:t>
            </a:r>
            <a:r>
              <a:rPr lang="id-ID" sz="2400" dirty="0" smtClean="0"/>
              <a:t> dan </a:t>
            </a:r>
            <a:r>
              <a:rPr lang="id-ID" sz="2400" b="1" dirty="0" smtClean="0"/>
              <a:t>3% (Non NPWP)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id-ID" sz="2400" b="1" dirty="0" smtClean="0"/>
              <a:t>Dasar penghitungan </a:t>
            </a:r>
            <a:r>
              <a:rPr lang="id-ID" sz="2400" dirty="0" smtClean="0"/>
              <a:t>PPh Pasal 22 adalah </a:t>
            </a:r>
            <a:r>
              <a:rPr lang="id-ID" sz="2400" b="1" dirty="0" smtClean="0"/>
              <a:t>harga pembelian tidak </a:t>
            </a:r>
            <a:r>
              <a:rPr lang="id-ID" sz="2400" b="1" dirty="0"/>
              <a:t>t</a:t>
            </a:r>
            <a:r>
              <a:rPr lang="id-ID" sz="2400" b="1" dirty="0" smtClean="0"/>
              <a:t>ermasuk PPN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id-ID" sz="2400" dirty="0" smtClean="0"/>
              <a:t>Pembelian Barang yang </a:t>
            </a:r>
            <a:r>
              <a:rPr lang="id-ID" sz="2400" b="1" dirty="0" smtClean="0"/>
              <a:t>tidak terutang </a:t>
            </a:r>
            <a:r>
              <a:rPr lang="id-ID" sz="2400" dirty="0" smtClean="0"/>
              <a:t>PPh Pasal 22:</a:t>
            </a:r>
          </a:p>
          <a:p>
            <a:pPr algn="just">
              <a:tabLst>
                <a:tab pos="273050" algn="l"/>
              </a:tabLst>
            </a:pPr>
            <a:r>
              <a:rPr lang="id-ID" sz="2400" dirty="0" smtClean="0"/>
              <a:t>	</a:t>
            </a:r>
            <a:r>
              <a:rPr lang="id-ID" sz="2400" b="1" dirty="0" smtClean="0"/>
              <a:t>BBM, BBG, pelumas, benda pos, pemakaian air dan 	listrik</a:t>
            </a:r>
          </a:p>
          <a:p>
            <a:pPr marL="265113" indent="-265113" algn="just">
              <a:buFont typeface="Arial" pitchFamily="34" charset="0"/>
              <a:buChar char="•"/>
              <a:tabLst>
                <a:tab pos="265113" algn="l"/>
              </a:tabLst>
            </a:pPr>
            <a:r>
              <a:rPr lang="id-ID" sz="2400" dirty="0"/>
              <a:t>PPh Pasal 22 menjadi </a:t>
            </a:r>
            <a:r>
              <a:rPr lang="id-ID" sz="2400" b="1" dirty="0"/>
              <a:t>beban Penjual Barang</a:t>
            </a:r>
            <a:r>
              <a:rPr lang="id-ID" sz="2400" dirty="0"/>
              <a:t>, sehingga atas pembayaran uang kepada penjual, </a:t>
            </a:r>
            <a:r>
              <a:rPr lang="id-ID" sz="2400" b="1" dirty="0"/>
              <a:t>Bendahara wajib memotong PPh Pasal 22</a:t>
            </a:r>
            <a:endParaRPr lang="id-ID" sz="2400" dirty="0" smtClean="0"/>
          </a:p>
        </p:txBody>
      </p:sp>
      <p:pic>
        <p:nvPicPr>
          <p:cNvPr id="1026" name="Picture 2" descr="Hasil gambar untuk office supplies png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600200"/>
            <a:ext cx="20193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3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76200"/>
            <a:ext cx="2209800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23</a:t>
            </a:r>
            <a:endParaRPr lang="en-GB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33149" y="990600"/>
            <a:ext cx="57866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id-ID" sz="2400" dirty="0" smtClean="0"/>
              <a:t>PPh Pasal 23 dipotong atas penghasilan terkait:</a:t>
            </a:r>
          </a:p>
          <a:p>
            <a:pPr marL="627063" indent="-354013" algn="just">
              <a:buFont typeface="+mj-lt"/>
              <a:buAutoNum type="arabicPeriod"/>
            </a:pPr>
            <a:r>
              <a:rPr lang="id-ID" sz="2400" b="1" dirty="0" smtClean="0"/>
              <a:t>Sewa</a:t>
            </a:r>
            <a:r>
              <a:rPr lang="id-ID" sz="2400" dirty="0" smtClean="0"/>
              <a:t> atau penggunaan harta </a:t>
            </a:r>
            <a:r>
              <a:rPr lang="id-ID" sz="2400" b="1" dirty="0" smtClean="0"/>
              <a:t>selain tanah/bangunan</a:t>
            </a:r>
          </a:p>
          <a:p>
            <a:pPr marL="627063" indent="-354013" algn="just">
              <a:buFont typeface="+mj-lt"/>
              <a:buAutoNum type="arabicPeriod"/>
            </a:pPr>
            <a:r>
              <a:rPr lang="id-ID" sz="2400" b="1" dirty="0"/>
              <a:t>Jasa</a:t>
            </a:r>
            <a:r>
              <a:rPr lang="id-ID" sz="2400" dirty="0" smtClean="0"/>
              <a:t> yang diserahkan oleh </a:t>
            </a:r>
            <a:r>
              <a:rPr lang="id-ID" sz="2400" b="1" dirty="0" smtClean="0"/>
              <a:t>Wajib Pajak Badan</a:t>
            </a:r>
          </a:p>
          <a:p>
            <a:pPr marL="273050" indent="-273050" algn="just">
              <a:buFont typeface="Arial" pitchFamily="34" charset="0"/>
              <a:buChar char="•"/>
            </a:pPr>
            <a:r>
              <a:rPr lang="id-ID" sz="2400" b="1" dirty="0" smtClean="0"/>
              <a:t>Dasar penghitungan</a:t>
            </a:r>
            <a:r>
              <a:rPr lang="id-ID" sz="2400" dirty="0" smtClean="0"/>
              <a:t> PPh Pasal 23 </a:t>
            </a:r>
            <a:r>
              <a:rPr lang="id-ID" sz="2400" b="1" dirty="0" smtClean="0"/>
              <a:t>tidak termasuk PPN</a:t>
            </a:r>
          </a:p>
          <a:p>
            <a:pPr marL="273050" indent="-273050" algn="just">
              <a:buFont typeface="Arial" pitchFamily="34" charset="0"/>
              <a:buChar char="•"/>
            </a:pPr>
            <a:r>
              <a:rPr lang="id-ID" sz="2400" dirty="0" smtClean="0"/>
              <a:t>Tarif: </a:t>
            </a:r>
            <a:r>
              <a:rPr lang="id-ID" sz="2400" b="1" dirty="0" smtClean="0"/>
              <a:t>2% (NPWP) </a:t>
            </a:r>
            <a:r>
              <a:rPr lang="id-ID" sz="2400" dirty="0" smtClean="0"/>
              <a:t>dan </a:t>
            </a:r>
            <a:r>
              <a:rPr lang="id-ID" sz="2400" b="1" dirty="0" smtClean="0"/>
              <a:t>4% (Non NPWP)</a:t>
            </a:r>
          </a:p>
          <a:p>
            <a:pPr marL="285750" indent="-285750" algn="just">
              <a:buFont typeface="Arial" pitchFamily="34" charset="0"/>
              <a:buChar char="•"/>
              <a:tabLst>
                <a:tab pos="273050" algn="l"/>
              </a:tabLst>
            </a:pPr>
            <a:r>
              <a:rPr lang="id-ID" sz="2400" dirty="0" smtClean="0"/>
              <a:t>PPh Pasal 23 menjadi </a:t>
            </a:r>
            <a:r>
              <a:rPr lang="id-ID" sz="2400" b="1" dirty="0" smtClean="0"/>
              <a:t>beban penerima penghasilan/penyedia jasa</a:t>
            </a:r>
            <a:r>
              <a:rPr lang="id-ID" sz="2400" dirty="0" smtClean="0"/>
              <a:t>, sehingga atas pembayaran penghasilan kepada penerima penghasilan/penyedia jasa, </a:t>
            </a:r>
            <a:r>
              <a:rPr lang="id-ID" sz="2400" b="1" dirty="0" smtClean="0"/>
              <a:t>Bendahara wajib memotong PPh Pasal 23</a:t>
            </a:r>
          </a:p>
        </p:txBody>
      </p:sp>
      <p:pic>
        <p:nvPicPr>
          <p:cNvPr id="2050" name="Picture 2" descr="Hasil gambar untuk rent car service png transparent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990600"/>
            <a:ext cx="228598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ambar terkai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4"/>
          <a:stretch/>
        </p:blipFill>
        <p:spPr bwMode="auto">
          <a:xfrm>
            <a:off x="6019800" y="2887128"/>
            <a:ext cx="3063995" cy="221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8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381000"/>
            <a:ext cx="2362200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</a:t>
            </a:r>
            <a:r>
              <a:rPr lang="en-US" sz="2800" dirty="0" smtClean="0"/>
              <a:t>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2057400"/>
            <a:ext cx="579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7442200"/>
            <a:r>
              <a:rPr lang="en-US" sz="2800" dirty="0" err="1"/>
              <a:t>Atas</a:t>
            </a:r>
            <a:r>
              <a:rPr lang="en-US" sz="2800" dirty="0"/>
              <a:t> </a:t>
            </a:r>
            <a:r>
              <a:rPr lang="en-US" sz="2800" dirty="0" err="1"/>
              <a:t>penghasilan</a:t>
            </a:r>
            <a:r>
              <a:rPr lang="en-US" sz="2800" dirty="0"/>
              <a:t> </a:t>
            </a:r>
            <a:r>
              <a:rPr lang="en-US" sz="2800" dirty="0" err="1"/>
              <a:t>sehubungan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jasa</a:t>
            </a:r>
            <a:r>
              <a:rPr lang="en-US" sz="2800" dirty="0"/>
              <a:t>, </a:t>
            </a:r>
            <a:r>
              <a:rPr lang="en-US" sz="2800" dirty="0" err="1"/>
              <a:t>sewa</a:t>
            </a:r>
            <a:r>
              <a:rPr lang="en-US" sz="2800" dirty="0" smtClean="0"/>
              <a:t>, </a:t>
            </a:r>
            <a:r>
              <a:rPr lang="sv-SE" sz="2800" dirty="0"/>
              <a:t>dan penghasilan lain sehubungan dengan penggunaan harta yang diterima oleh </a:t>
            </a:r>
            <a:r>
              <a:rPr lang="sv-SE" sz="2800" dirty="0">
                <a:solidFill>
                  <a:srgbClr val="00B0F0"/>
                </a:solidFill>
              </a:rPr>
              <a:t>Wajib Pajak Luar Negeri selain bentuk usaha tetap di Indonesia</a:t>
            </a:r>
            <a:r>
              <a:rPr lang="sv-SE" sz="2800" dirty="0"/>
              <a:t> dipotong pajak sebesar 20% dari jumlah </a:t>
            </a:r>
            <a:r>
              <a:rPr lang="sv-SE" sz="2800" dirty="0" smtClean="0"/>
              <a:t>bruto kecuali diatur lain dalam P3B</a:t>
            </a:r>
            <a:endParaRPr lang="en-US" sz="2800" dirty="0"/>
          </a:p>
        </p:txBody>
      </p:sp>
      <p:pic>
        <p:nvPicPr>
          <p:cNvPr id="6" name="Picture 4" descr="Gambar terka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4"/>
          <a:stretch/>
        </p:blipFill>
        <p:spPr bwMode="auto">
          <a:xfrm>
            <a:off x="6580762" y="2819400"/>
            <a:ext cx="2378195" cy="172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47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408280"/>
            <a:ext cx="3124200" cy="5823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4 ayat (2)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749" y="1219200"/>
            <a:ext cx="632005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id-ID" sz="2400" dirty="0" smtClean="0"/>
              <a:t>PPh Pasal 4 ayat (2) dipotong atas penghasilan terkait:</a:t>
            </a:r>
          </a:p>
          <a:p>
            <a:pPr marL="627063" indent="-354013" algn="just">
              <a:buFont typeface="+mj-lt"/>
              <a:buAutoNum type="arabicPeriod"/>
            </a:pPr>
            <a:r>
              <a:rPr lang="id-ID" sz="2400" b="1" dirty="0" smtClean="0"/>
              <a:t>Sewa tanah dan/atau bangunan (tarif 10%)</a:t>
            </a:r>
          </a:p>
          <a:p>
            <a:pPr marL="627063" indent="-354013" algn="just">
              <a:buFont typeface="+mj-lt"/>
              <a:buAutoNum type="arabicPeriod"/>
            </a:pPr>
            <a:r>
              <a:rPr lang="id-ID" sz="2400" b="1" dirty="0" smtClean="0"/>
              <a:t>Pengalihan hak</a:t>
            </a:r>
            <a:r>
              <a:rPr lang="id-ID" sz="2400" dirty="0" smtClean="0"/>
              <a:t> atas tanah dan/atau bangunan </a:t>
            </a:r>
            <a:r>
              <a:rPr lang="id-ID" sz="2400" b="1" dirty="0" smtClean="0"/>
              <a:t>(tarif 2,5%)</a:t>
            </a:r>
          </a:p>
          <a:p>
            <a:pPr marL="627063" indent="-354013" algn="just">
              <a:buFont typeface="+mj-lt"/>
              <a:buAutoNum type="arabicPeriod"/>
            </a:pPr>
            <a:r>
              <a:rPr lang="id-ID" sz="2400" b="1" dirty="0"/>
              <a:t>Jasa</a:t>
            </a:r>
            <a:r>
              <a:rPr lang="id-ID" sz="2400" b="1" dirty="0" smtClean="0"/>
              <a:t> konstruksi (tarif 2-6%)</a:t>
            </a:r>
          </a:p>
          <a:p>
            <a:pPr marL="273050" indent="-273050" algn="just">
              <a:buFont typeface="Arial" pitchFamily="34" charset="0"/>
              <a:buChar char="•"/>
            </a:pPr>
            <a:r>
              <a:rPr lang="id-ID" sz="2400" b="1" dirty="0" smtClean="0"/>
              <a:t>Dasar penghitungan</a:t>
            </a:r>
            <a:r>
              <a:rPr lang="id-ID" sz="2400" dirty="0" smtClean="0"/>
              <a:t> PPh Pasal 4 ayat 2 </a:t>
            </a:r>
            <a:r>
              <a:rPr lang="id-ID" sz="2400" b="1" dirty="0" smtClean="0"/>
              <a:t>tidak termasuk PPN dan bersifat Final</a:t>
            </a:r>
          </a:p>
          <a:p>
            <a:pPr marL="285750" indent="-285750" algn="just">
              <a:buFont typeface="Arial" pitchFamily="34" charset="0"/>
              <a:buChar char="•"/>
              <a:tabLst>
                <a:tab pos="273050" algn="l"/>
              </a:tabLst>
            </a:pPr>
            <a:r>
              <a:rPr lang="id-ID" sz="2400" dirty="0" smtClean="0"/>
              <a:t>PPh Pasal 4 ayat (2) menjadi </a:t>
            </a:r>
            <a:r>
              <a:rPr lang="id-ID" sz="2400" b="1" dirty="0" smtClean="0"/>
              <a:t>beban penerima penghasilan/penyedia jasa</a:t>
            </a:r>
            <a:r>
              <a:rPr lang="id-ID" sz="2400" dirty="0" smtClean="0"/>
              <a:t>, sehingga atas pembayaran penghasilan kepada penerima penghasilan/penyedia jasa, </a:t>
            </a:r>
            <a:r>
              <a:rPr lang="id-ID" sz="2400" b="1" dirty="0" smtClean="0"/>
              <a:t>Bendahara wajib memotong PPh Pasal 4 ayat (2)</a:t>
            </a:r>
          </a:p>
        </p:txBody>
      </p:sp>
      <p:pic>
        <p:nvPicPr>
          <p:cNvPr id="3074" name="Picture 2" descr="Hasil gambar untuk rent building png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57400"/>
            <a:ext cx="2438400" cy="262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0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255880"/>
            <a:ext cx="1447800" cy="58232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007" y="1578078"/>
            <a:ext cx="54420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id-ID" sz="2400" dirty="0" smtClean="0"/>
              <a:t>PPN terutang atas </a:t>
            </a:r>
            <a:r>
              <a:rPr lang="id-ID" sz="2400" b="1" dirty="0" smtClean="0"/>
              <a:t>semua belanja Barang Kena Pajak dan Jasa Kena Pajak</a:t>
            </a:r>
            <a:r>
              <a:rPr lang="id-ID" sz="2400" dirty="0" smtClean="0"/>
              <a:t> dengan nilai </a:t>
            </a:r>
            <a:r>
              <a:rPr lang="id-ID" sz="2400" b="1" dirty="0" smtClean="0"/>
              <a:t>di atas Rp1.000.000,- </a:t>
            </a:r>
            <a:r>
              <a:rPr lang="id-ID" sz="2400" dirty="0" smtClean="0"/>
              <a:t>termasuk PPN </a:t>
            </a:r>
            <a:r>
              <a:rPr lang="id-ID" sz="2400" dirty="0"/>
              <a:t>dan tidak merupakan pembayaran yang terpecah-pecah</a:t>
            </a:r>
            <a:endParaRPr lang="id-ID" sz="2400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id-ID" sz="2400" dirty="0" smtClean="0"/>
              <a:t>Tarif </a:t>
            </a:r>
            <a:r>
              <a:rPr lang="id-ID" sz="2400" b="1" dirty="0" smtClean="0"/>
              <a:t>10%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id-ID" sz="2400" dirty="0" smtClean="0"/>
              <a:t>PPN menjadi </a:t>
            </a:r>
            <a:r>
              <a:rPr lang="id-ID" sz="2400" b="1" dirty="0" smtClean="0"/>
              <a:t>beban APBN</a:t>
            </a:r>
            <a:r>
              <a:rPr lang="id-ID" sz="2400" dirty="0" smtClean="0"/>
              <a:t>, bukan beban Penjual BKP/penyedia JKP, sehingga dalam </a:t>
            </a:r>
            <a:r>
              <a:rPr lang="id-ID" sz="2400" b="1" dirty="0" smtClean="0"/>
              <a:t>RAB</a:t>
            </a:r>
            <a:r>
              <a:rPr lang="id-ID" sz="2400" dirty="0" smtClean="0"/>
              <a:t> yang dibuat sudah harus </a:t>
            </a:r>
            <a:r>
              <a:rPr lang="id-ID" sz="2400" b="1" dirty="0" smtClean="0"/>
              <a:t>termasuk PPN</a:t>
            </a:r>
          </a:p>
        </p:txBody>
      </p:sp>
      <p:pic>
        <p:nvPicPr>
          <p:cNvPr id="4098" name="Picture 2" descr="Hasil gambar untuk pajak pertambahan nilai png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81" y="1905000"/>
            <a:ext cx="2529590" cy="25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92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"/>
          <p:cNvSpPr txBox="1"/>
          <p:nvPr/>
        </p:nvSpPr>
        <p:spPr>
          <a:xfrm>
            <a:off x="0" y="762000"/>
            <a:ext cx="3205317" cy="6553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3200" dirty="0" smtClean="0"/>
              <a:t>Latar Belakang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2328098"/>
            <a:ext cx="6988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 smtClean="0"/>
              <a:t>Pemilu Serentak 2019 dilaksanakan pada 17 April 2019</a:t>
            </a:r>
            <a:endParaRPr lang="id-ID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3124200"/>
            <a:ext cx="698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400" dirty="0" smtClean="0"/>
              <a:t>KPU dibantu Badan Penyelenggara Pemilu </a:t>
            </a:r>
            <a:r>
              <a:rPr lang="id-ID" sz="2400" i="1" dirty="0" smtClean="0"/>
              <a:t>Ad Hoc</a:t>
            </a:r>
            <a:r>
              <a:rPr lang="id-ID" sz="2400" dirty="0" smtClean="0"/>
              <a:t> yang pembiayaannya bersumber dari APBN</a:t>
            </a:r>
            <a:endParaRPr lang="id-ID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21889" y="4186535"/>
            <a:ext cx="6976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400" dirty="0" smtClean="0"/>
              <a:t>Wajib </a:t>
            </a:r>
            <a:r>
              <a:rPr lang="id-ID" sz="2400" dirty="0"/>
              <a:t>dikelola secara tertib, taat pada peraturan </a:t>
            </a:r>
            <a:r>
              <a:rPr lang="sv-SE" sz="2400" dirty="0"/>
              <a:t>perundang-undangan, efisien, ekonomis, efektif, transparan, dan</a:t>
            </a:r>
            <a:r>
              <a:rPr lang="id-ID" sz="2400" dirty="0"/>
              <a:t> akuntabel</a:t>
            </a:r>
          </a:p>
        </p:txBody>
      </p:sp>
      <p:pic>
        <p:nvPicPr>
          <p:cNvPr id="5122" name="Picture 2" descr="Hasil gambar untuk pemilu png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050"/>
            <a:ext cx="42672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2"/>
          <p:cNvSpPr txBox="1"/>
          <p:nvPr/>
        </p:nvSpPr>
        <p:spPr>
          <a:xfrm>
            <a:off x="0" y="255879"/>
            <a:ext cx="5486400" cy="5823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Batas Waktu Setor dan Lapor Pajak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729807"/>
              </p:ext>
            </p:extLst>
          </p:nvPr>
        </p:nvGraphicFramePr>
        <p:xfrm>
          <a:off x="228600" y="1066800"/>
          <a:ext cx="8686800" cy="47244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8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err="1" smtClean="0"/>
                        <a:t>Jenis</a:t>
                      </a:r>
                      <a:r>
                        <a:rPr lang="en-US" sz="1800" kern="1200" baseline="0" dirty="0" smtClean="0"/>
                        <a:t> </a:t>
                      </a:r>
                      <a:r>
                        <a:rPr lang="en-US" sz="1800" kern="1200" baseline="0" dirty="0" err="1" smtClean="0"/>
                        <a:t>Pajak</a:t>
                      </a:r>
                      <a:r>
                        <a:rPr lang="en-US" sz="1800" kern="1200" baseline="0" dirty="0" smtClean="0"/>
                        <a:t> </a:t>
                      </a:r>
                      <a:endParaRPr lang="en-US" sz="1800" b="1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err="1" smtClean="0"/>
                        <a:t>Tanggal</a:t>
                      </a:r>
                      <a:r>
                        <a:rPr lang="en-US" sz="1800" kern="1200" baseline="0" dirty="0" smtClean="0"/>
                        <a:t> </a:t>
                      </a:r>
                      <a:r>
                        <a:rPr lang="en-US" sz="1800" kern="1200" baseline="0" dirty="0" err="1" smtClean="0"/>
                        <a:t>Penyetoran</a:t>
                      </a:r>
                      <a:endParaRPr lang="en-US" sz="1800" b="1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err="1" smtClean="0"/>
                        <a:t>Tanggal</a:t>
                      </a:r>
                      <a:r>
                        <a:rPr lang="en-US" sz="1800" kern="1200" baseline="0" dirty="0" smtClean="0"/>
                        <a:t> </a:t>
                      </a:r>
                      <a:r>
                        <a:rPr lang="en-US" sz="1800" kern="1200" baseline="0" dirty="0" err="1" smtClean="0"/>
                        <a:t>Pelaporan</a:t>
                      </a:r>
                      <a:r>
                        <a:rPr lang="en-US" sz="1800" kern="1200" baseline="0" dirty="0" smtClean="0"/>
                        <a:t> 	</a:t>
                      </a:r>
                      <a:endParaRPr lang="en-US" sz="1800" b="1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0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err="1" smtClean="0"/>
                        <a:t>PPh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Pasal</a:t>
                      </a:r>
                      <a:r>
                        <a:rPr lang="en-US" sz="1600" kern="1200" baseline="0" dirty="0" smtClean="0"/>
                        <a:t> 21 	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smtClean="0"/>
                        <a:t>Paling lama </a:t>
                      </a:r>
                      <a:r>
                        <a:rPr lang="en-US" sz="1600" kern="1200" baseline="0" dirty="0" err="1" smtClean="0"/>
                        <a:t>tanggal</a:t>
                      </a:r>
                      <a:r>
                        <a:rPr lang="en-US" sz="1600" kern="1200" baseline="0" dirty="0" smtClean="0"/>
                        <a:t> 10 (</a:t>
                      </a:r>
                      <a:r>
                        <a:rPr lang="en-US" sz="1600" kern="1200" baseline="0" dirty="0" err="1" smtClean="0"/>
                        <a:t>sepuluh</a:t>
                      </a:r>
                      <a:r>
                        <a:rPr lang="en-US" sz="1600" kern="1200" baseline="0" dirty="0" smtClean="0"/>
                        <a:t>) </a:t>
                      </a:r>
                      <a:r>
                        <a:rPr lang="en-US" sz="1600" kern="1200" baseline="0" dirty="0" err="1" smtClean="0"/>
                        <a:t>bulan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berikutnya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setelah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Masa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Pajak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berakhir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600" kern="1200" baseline="0" dirty="0" smtClean="0"/>
                        <a:t>Paling lama 20 hari setelah Masa Pajak berakhir </a:t>
                      </a:r>
                      <a:endParaRPr lang="nn-NO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33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err="1" smtClean="0"/>
                        <a:t>PPh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Pasal</a:t>
                      </a:r>
                      <a:r>
                        <a:rPr lang="en-US" sz="1600" kern="1200" baseline="0" dirty="0" smtClean="0"/>
                        <a:t> 22 yang </a:t>
                      </a:r>
                      <a:r>
                        <a:rPr lang="en-US" sz="1600" kern="1200" baseline="0" dirty="0" err="1" smtClean="0"/>
                        <a:t>dipungut</a:t>
                      </a:r>
                      <a:r>
                        <a:rPr lang="en-US" sz="1600" kern="1200" baseline="0" dirty="0" smtClean="0"/>
                        <a:t> KPA </a:t>
                      </a:r>
                      <a:r>
                        <a:rPr lang="en-US" sz="1600" kern="1200" baseline="0" dirty="0" err="1" smtClean="0"/>
                        <a:t>atau</a:t>
                      </a:r>
                      <a:r>
                        <a:rPr lang="en-US" sz="1600" kern="1200" baseline="0" dirty="0" smtClean="0"/>
                        <a:t> PPSPM </a:t>
                      </a:r>
                      <a:r>
                        <a:rPr lang="en-US" sz="1600" kern="1200" baseline="0" dirty="0" err="1" smtClean="0"/>
                        <a:t>sebagai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Pemungut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PPh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Pasal</a:t>
                      </a:r>
                      <a:r>
                        <a:rPr lang="en-US" sz="1600" kern="1200" baseline="0" dirty="0" smtClean="0"/>
                        <a:t> 22 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err="1" smtClean="0"/>
                        <a:t>Pada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hari</a:t>
                      </a:r>
                      <a:r>
                        <a:rPr lang="en-US" sz="1600" kern="1200" baseline="0" dirty="0" smtClean="0"/>
                        <a:t> yang </a:t>
                      </a:r>
                      <a:r>
                        <a:rPr lang="en-US" sz="1600" kern="1200" baseline="0" dirty="0" err="1" smtClean="0"/>
                        <a:t>sama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dengan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pelaksanaan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pembayaran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kepada</a:t>
                      </a:r>
                      <a:r>
                        <a:rPr lang="en-US" sz="1600" kern="1200" baseline="0" dirty="0" smtClean="0"/>
                        <a:t> PKP </a:t>
                      </a:r>
                      <a:r>
                        <a:rPr lang="en-US" sz="1600" kern="1200" baseline="0" dirty="0" err="1" smtClean="0"/>
                        <a:t>rekanan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pemerintah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melalui</a:t>
                      </a:r>
                      <a:r>
                        <a:rPr lang="en-US" sz="1600" kern="1200" baseline="0" dirty="0" smtClean="0"/>
                        <a:t> KPPN	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600" kern="1200" baseline="0" dirty="0" smtClean="0"/>
                        <a:t>Paling lama 14 hari setelah Masa Pajak berakhir	</a:t>
                      </a:r>
                      <a:endParaRPr lang="nn-NO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err="1" smtClean="0"/>
                        <a:t>PPh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Pasal</a:t>
                      </a:r>
                      <a:r>
                        <a:rPr lang="en-US" sz="1600" kern="1200" baseline="0" dirty="0" smtClean="0"/>
                        <a:t> 22 yang </a:t>
                      </a:r>
                      <a:r>
                        <a:rPr lang="en-US" sz="1600" kern="1200" baseline="0" dirty="0" err="1" smtClean="0"/>
                        <a:t>dipungut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Bendahara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Pengeluaran</a:t>
                      </a:r>
                      <a:r>
                        <a:rPr lang="en-US" sz="1600" kern="1200" baseline="0" dirty="0" smtClean="0"/>
                        <a:t> 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i-FI" sz="1600" kern="1200" baseline="0" dirty="0" smtClean="0"/>
                        <a:t>Paling lama 7 hari setelah tanggal pelaksanaan pembayaran </a:t>
                      </a:r>
                      <a:endParaRPr lang="fi-FI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600" kern="1200" baseline="0" dirty="0" smtClean="0"/>
                        <a:t>Paling lama 14 hari setelah Masa Pajak berakhir </a:t>
                      </a:r>
                      <a:endParaRPr lang="nn-NO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kern="1200" baseline="0" dirty="0" err="1" smtClean="0"/>
                        <a:t>PPh</a:t>
                      </a:r>
                      <a:r>
                        <a:rPr lang="es-ES" sz="1600" kern="1200" baseline="0" dirty="0" smtClean="0"/>
                        <a:t> </a:t>
                      </a:r>
                      <a:r>
                        <a:rPr lang="es-ES" sz="1600" kern="1200" baseline="0" dirty="0" err="1" smtClean="0"/>
                        <a:t>Pasal</a:t>
                      </a:r>
                      <a:r>
                        <a:rPr lang="es-ES" sz="1600" kern="1200" baseline="0" dirty="0" smtClean="0"/>
                        <a:t> 4 </a:t>
                      </a:r>
                      <a:r>
                        <a:rPr lang="es-ES" sz="1600" kern="1200" baseline="0" dirty="0" err="1" smtClean="0"/>
                        <a:t>ayat</a:t>
                      </a:r>
                      <a:r>
                        <a:rPr lang="es-ES" sz="1600" kern="1200" baseline="0" dirty="0" smtClean="0"/>
                        <a:t> (2) </a:t>
                      </a:r>
                      <a:endParaRPr lang="es-E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smtClean="0"/>
                        <a:t>Paling lama </a:t>
                      </a:r>
                      <a:r>
                        <a:rPr lang="en-US" sz="1600" kern="1200" baseline="0" dirty="0" err="1" smtClean="0"/>
                        <a:t>tanggal</a:t>
                      </a:r>
                      <a:r>
                        <a:rPr lang="en-US" sz="1600" kern="1200" baseline="0" dirty="0" smtClean="0"/>
                        <a:t> 10 (</a:t>
                      </a:r>
                      <a:r>
                        <a:rPr lang="en-US" sz="1600" kern="1200" baseline="0" dirty="0" err="1" smtClean="0"/>
                        <a:t>sepuluh</a:t>
                      </a:r>
                      <a:r>
                        <a:rPr lang="en-US" sz="1600" kern="1200" baseline="0" dirty="0" smtClean="0"/>
                        <a:t>) </a:t>
                      </a:r>
                      <a:r>
                        <a:rPr lang="en-US" sz="1600" kern="1200" baseline="0" dirty="0" err="1" smtClean="0"/>
                        <a:t>bulan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berikutnya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setelah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Masa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Pajak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berakhir</a:t>
                      </a:r>
                      <a:r>
                        <a:rPr lang="en-US" sz="1600" kern="1200" baseline="0" dirty="0" smtClean="0"/>
                        <a:t> 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600" kern="1200" baseline="0" dirty="0" smtClean="0"/>
                        <a:t>Paling lama 20 hari setelah Masa Pajak berakhir 	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err="1" smtClean="0"/>
                        <a:t>PPh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Pasal</a:t>
                      </a:r>
                      <a:r>
                        <a:rPr lang="en-US" sz="1600" kern="1200" baseline="0" dirty="0" smtClean="0"/>
                        <a:t> 23	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 smtClean="0"/>
                        <a:t>Paling lama </a:t>
                      </a:r>
                      <a:r>
                        <a:rPr lang="en-US" sz="1600" kern="1200" baseline="0" dirty="0" err="1" smtClean="0"/>
                        <a:t>tanggal</a:t>
                      </a:r>
                      <a:r>
                        <a:rPr lang="en-US" sz="1600" kern="1200" baseline="0" dirty="0" smtClean="0"/>
                        <a:t> 10 </a:t>
                      </a:r>
                      <a:r>
                        <a:rPr lang="en-US" sz="1600" kern="1200" baseline="0" dirty="0" err="1" smtClean="0"/>
                        <a:t>bulan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berikutnya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setelah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Masa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Pajak</a:t>
                      </a:r>
                      <a:r>
                        <a:rPr lang="en-US" sz="1600" kern="1200" baseline="0" dirty="0" smtClean="0"/>
                        <a:t> </a:t>
                      </a:r>
                      <a:r>
                        <a:rPr lang="en-US" sz="1600" kern="1200" baseline="0" dirty="0" err="1" smtClean="0"/>
                        <a:t>berakhir</a:t>
                      </a:r>
                      <a:r>
                        <a:rPr lang="en-US" sz="1600" kern="1200" baseline="0" dirty="0" smtClean="0"/>
                        <a:t> </a:t>
                      </a:r>
                      <a:endParaRPr lang="en-US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600" kern="1200" baseline="0" dirty="0" smtClean="0"/>
                        <a:t>Paling lama 20 hari setelah Masa Pajak berakhir </a:t>
                      </a:r>
                      <a:endParaRPr lang="nn-NO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0" t="69704"/>
          <a:stretch/>
        </p:blipFill>
        <p:spPr>
          <a:xfrm>
            <a:off x="5791200" y="4876800"/>
            <a:ext cx="3381375" cy="20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2" t="68051"/>
          <a:stretch/>
        </p:blipFill>
        <p:spPr>
          <a:xfrm>
            <a:off x="6216162" y="4796020"/>
            <a:ext cx="2928233" cy="20619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299" y="6223518"/>
            <a:ext cx="2304661" cy="634482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458" y="974850"/>
            <a:ext cx="9144793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"/>
          <p:cNvSpPr txBox="1"/>
          <p:nvPr/>
        </p:nvSpPr>
        <p:spPr>
          <a:xfrm>
            <a:off x="-27040" y="510508"/>
            <a:ext cx="2671917" cy="6553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3200" dirty="0" smtClean="0"/>
              <a:t>BPP Ad Hoc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449954"/>
              </p:ext>
            </p:extLst>
          </p:nvPr>
        </p:nvGraphicFramePr>
        <p:xfrm>
          <a:off x="1219200" y="1447800"/>
          <a:ext cx="67818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350">
                <a:tc>
                  <a:txBody>
                    <a:bodyPr/>
                    <a:lstStyle/>
                    <a:p>
                      <a:pPr algn="ctr"/>
                      <a:r>
                        <a:rPr lang="id-ID" sz="2400" dirty="0" smtClean="0">
                          <a:solidFill>
                            <a:srgbClr val="FFFF00"/>
                          </a:solidFill>
                        </a:rPr>
                        <a:t>Dalam Negeri</a:t>
                      </a:r>
                      <a:endParaRPr lang="id-ID" sz="24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400" dirty="0" smtClean="0">
                          <a:solidFill>
                            <a:srgbClr val="FFFF00"/>
                          </a:solidFill>
                        </a:rPr>
                        <a:t>Luar Negeri</a:t>
                      </a:r>
                      <a:endParaRPr lang="id-ID" sz="24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946">
                <a:tc>
                  <a:txBody>
                    <a:bodyPr/>
                    <a:lstStyle/>
                    <a:p>
                      <a:pPr algn="just"/>
                      <a:r>
                        <a:rPr lang="id-ID" sz="2400" dirty="0" smtClean="0"/>
                        <a:t>Panitia Pemilihan Kecamatan</a:t>
                      </a:r>
                      <a:endParaRPr lang="id-ID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2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Panitia Pemilihan Luar Negeri</a:t>
                      </a:r>
                      <a:endParaRPr lang="id-ID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9478">
                <a:tc>
                  <a:txBody>
                    <a:bodyPr/>
                    <a:lstStyle/>
                    <a:p>
                      <a:pPr algn="just"/>
                      <a:r>
                        <a:rPr lang="id-ID" sz="2400" dirty="0" smtClean="0"/>
                        <a:t>Panitia Pemungutan Suara</a:t>
                      </a:r>
                      <a:endParaRPr lang="id-ID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Kelompok Penyelenggara</a:t>
                      </a:r>
                    </a:p>
                    <a:p>
                      <a:pPr algn="just"/>
                      <a:r>
                        <a:rPr lang="id-ID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Pemungutan Suara Luar Negeri</a:t>
                      </a:r>
                      <a:endParaRPr lang="id-ID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19">
                <a:tc>
                  <a:txBody>
                    <a:bodyPr/>
                    <a:lstStyle/>
                    <a:p>
                      <a:pPr algn="just"/>
                      <a:r>
                        <a:rPr lang="id-ID" sz="2400" dirty="0" smtClean="0"/>
                        <a:t>Petugas Pemutakhiran Data Pemilih</a:t>
                      </a:r>
                      <a:endParaRPr lang="id-ID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id-ID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Petugas Pemutakhiran Data Pemilih Luar Negeri</a:t>
                      </a:r>
                      <a:endParaRPr lang="id-ID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946">
                <a:tc>
                  <a:txBody>
                    <a:bodyPr/>
                    <a:lstStyle/>
                    <a:p>
                      <a:pPr algn="just"/>
                      <a:r>
                        <a:rPr lang="id-ID" sz="2400" dirty="0" smtClean="0"/>
                        <a:t>Kelompok Penyelenggara</a:t>
                      </a:r>
                    </a:p>
                    <a:p>
                      <a:pPr algn="just"/>
                      <a:r>
                        <a:rPr lang="id-ID" sz="2400" dirty="0" smtClean="0"/>
                        <a:t>Pemungutan Suara</a:t>
                      </a:r>
                      <a:endParaRPr lang="id-ID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id-ID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0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2"/>
          <p:cNvSpPr txBox="1"/>
          <p:nvPr/>
        </p:nvSpPr>
        <p:spPr>
          <a:xfrm>
            <a:off x="-1" y="1021016"/>
            <a:ext cx="4343401" cy="65538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sz="3200" dirty="0" err="1" smtClean="0"/>
              <a:t>Bendahara</a:t>
            </a:r>
            <a:r>
              <a:rPr lang="en-US" sz="3200" dirty="0" smtClean="0"/>
              <a:t> </a:t>
            </a:r>
            <a:r>
              <a:rPr lang="en-US" sz="3200" dirty="0" err="1" smtClean="0"/>
              <a:t>Pengeluaran</a:t>
            </a:r>
            <a:endParaRPr lang="id-ID" sz="3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2971800"/>
            <a:ext cx="7086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orang yang </a:t>
            </a:r>
            <a:r>
              <a:rPr lang="en-US" sz="2800" dirty="0" err="1"/>
              <a:t>ditunjuk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menerima</a:t>
            </a:r>
            <a:r>
              <a:rPr lang="en-US" sz="2800" dirty="0"/>
              <a:t>, </a:t>
            </a:r>
            <a:r>
              <a:rPr lang="en-US" sz="2800" dirty="0" err="1"/>
              <a:t>menyimpan</a:t>
            </a:r>
            <a:r>
              <a:rPr lang="en-US" sz="2800" dirty="0"/>
              <a:t>, </a:t>
            </a:r>
            <a:r>
              <a:rPr lang="en-US" sz="2800" dirty="0" err="1"/>
              <a:t>membayarkan</a:t>
            </a:r>
            <a:r>
              <a:rPr lang="en-US" sz="2800" dirty="0"/>
              <a:t>, </a:t>
            </a:r>
            <a:r>
              <a:rPr lang="en-US" sz="2800" dirty="0" err="1"/>
              <a:t>menatauasahakan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mempertanggungjawabkan</a:t>
            </a:r>
            <a:r>
              <a:rPr lang="en-US" sz="2800" dirty="0"/>
              <a:t> </a:t>
            </a:r>
            <a:r>
              <a:rPr lang="en-US" sz="2800" dirty="0" err="1"/>
              <a:t>uang</a:t>
            </a:r>
            <a:r>
              <a:rPr lang="en-US" sz="2800" dirty="0"/>
              <a:t> </a:t>
            </a:r>
            <a:r>
              <a:rPr lang="en-US" sz="2800" dirty="0" err="1"/>
              <a:t>keperluan</a:t>
            </a:r>
            <a:r>
              <a:rPr lang="en-US" sz="2800" dirty="0"/>
              <a:t> </a:t>
            </a:r>
            <a:r>
              <a:rPr lang="en-US" sz="2800" dirty="0" err="1"/>
              <a:t>belanja</a:t>
            </a:r>
            <a:r>
              <a:rPr lang="en-US" sz="2800" dirty="0"/>
              <a:t> </a:t>
            </a:r>
            <a:r>
              <a:rPr lang="en-US" sz="2800" dirty="0" err="1"/>
              <a:t>negara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rangka</a:t>
            </a:r>
            <a:r>
              <a:rPr lang="en-US" sz="2800" dirty="0"/>
              <a:t> </a:t>
            </a:r>
            <a:r>
              <a:rPr lang="en-US" sz="2800" dirty="0" err="1"/>
              <a:t>pelaksanaan</a:t>
            </a:r>
            <a:r>
              <a:rPr lang="en-US" sz="2800" dirty="0"/>
              <a:t> APBN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kantor</a:t>
            </a:r>
            <a:r>
              <a:rPr lang="en-US" sz="2800" dirty="0"/>
              <a:t>/</a:t>
            </a:r>
            <a:r>
              <a:rPr lang="en-US" sz="2800" dirty="0" err="1"/>
              <a:t>satuan</a:t>
            </a:r>
            <a:r>
              <a:rPr lang="en-US" sz="2800" dirty="0"/>
              <a:t> </a:t>
            </a:r>
            <a:r>
              <a:rPr lang="en-US" sz="2800" dirty="0" err="1"/>
              <a:t>kerja</a:t>
            </a:r>
            <a:r>
              <a:rPr lang="en-US" sz="2800" dirty="0"/>
              <a:t> </a:t>
            </a:r>
            <a:r>
              <a:rPr lang="en-US" sz="2800" dirty="0" err="1"/>
              <a:t>kementerian</a:t>
            </a:r>
            <a:r>
              <a:rPr lang="en-US" sz="2800" dirty="0"/>
              <a:t> </a:t>
            </a:r>
            <a:r>
              <a:rPr lang="en-US" sz="2800" dirty="0" err="1"/>
              <a:t>negara</a:t>
            </a:r>
            <a:r>
              <a:rPr lang="en-US" sz="2800" dirty="0"/>
              <a:t>/</a:t>
            </a:r>
            <a:r>
              <a:rPr lang="en-US" sz="2800" dirty="0" err="1"/>
              <a:t>lembaga</a:t>
            </a:r>
            <a:endParaRPr lang="en-US" sz="2800" dirty="0"/>
          </a:p>
        </p:txBody>
      </p:sp>
      <p:pic>
        <p:nvPicPr>
          <p:cNvPr id="4098" name="Picture 2" descr="Hasil gambar untuk cash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3515"/>
            <a:ext cx="2450383" cy="245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763587"/>
            <a:ext cx="5257800" cy="609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sz="2800" dirty="0" err="1" smtClean="0"/>
              <a:t>Kewajiban</a:t>
            </a:r>
            <a:r>
              <a:rPr lang="en-US" sz="2800" dirty="0" smtClean="0"/>
              <a:t> </a:t>
            </a:r>
            <a:r>
              <a:rPr lang="en-US" sz="2800" dirty="0" err="1" smtClean="0"/>
              <a:t>Perpajakan</a:t>
            </a:r>
            <a:r>
              <a:rPr lang="en-US" sz="2800" dirty="0" smtClean="0"/>
              <a:t> </a:t>
            </a:r>
            <a:r>
              <a:rPr lang="en-US" sz="2800" dirty="0" err="1" smtClean="0"/>
              <a:t>Bendahara</a:t>
            </a:r>
            <a:endParaRPr lang="id-ID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4800" y="2225457"/>
            <a:ext cx="7924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id-ID" sz="2800" dirty="0" smtClean="0"/>
              <a:t>Mendaftarkan diri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sz="2800" dirty="0" smtClean="0"/>
              <a:t>Menghitung dan/atau memotong/memungut pajak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sz="2800" dirty="0" smtClean="0"/>
              <a:t>Menyetorkan pajak yang telah dipotong/dipungut ke kas negara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d-ID" sz="2800" dirty="0" smtClean="0"/>
              <a:t>Melaporkan Penghitungan dan pemotongan/pemungutan pajak ke Kantor Pelayanan Pajak</a:t>
            </a:r>
            <a:endParaRPr lang="id-ID" sz="2800" dirty="0"/>
          </a:p>
        </p:txBody>
      </p:sp>
      <p:pic>
        <p:nvPicPr>
          <p:cNvPr id="5122" name="Picture 2" descr="Hasil gambar untuk cash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4252"/>
            <a:ext cx="1831975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36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560679"/>
            <a:ext cx="5410200" cy="9633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Jenis-Jenis P</a:t>
            </a:r>
            <a:r>
              <a:rPr lang="en-US" sz="2800" dirty="0" err="1" smtClean="0"/>
              <a:t>emotogan</a:t>
            </a:r>
            <a:r>
              <a:rPr lang="en-US" sz="2800" dirty="0" smtClean="0"/>
              <a:t>/</a:t>
            </a:r>
            <a:r>
              <a:rPr lang="en-US" sz="2800" dirty="0" err="1" smtClean="0"/>
              <a:t>Pemungutan</a:t>
            </a:r>
            <a:r>
              <a:rPr lang="en-US" sz="2800" dirty="0" smtClean="0"/>
              <a:t> Pajak </a:t>
            </a:r>
            <a:r>
              <a:rPr lang="en-US" sz="2800" dirty="0" err="1" smtClean="0"/>
              <a:t>oleh</a:t>
            </a:r>
            <a:r>
              <a:rPr lang="en-US" sz="2800" dirty="0" smtClean="0"/>
              <a:t> </a:t>
            </a:r>
            <a:r>
              <a:rPr lang="en-US" sz="2800" dirty="0" err="1" smtClean="0"/>
              <a:t>Bendahara</a:t>
            </a:r>
            <a:endParaRPr lang="id-ID" sz="2800" dirty="0" smtClean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702FEF-FE4A-4B88-8A08-F29FB77FE7A7}"/>
              </a:ext>
            </a:extLst>
          </p:cNvPr>
          <p:cNvGrpSpPr/>
          <p:nvPr/>
        </p:nvGrpSpPr>
        <p:grpSpPr>
          <a:xfrm rot="5400000">
            <a:off x="833557" y="1355610"/>
            <a:ext cx="830997" cy="2498100"/>
            <a:chOff x="3526985" y="3552448"/>
            <a:chExt cx="2879010" cy="3302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6E84451-588E-41F4-9739-69EE0B85ED4F}"/>
                </a:ext>
              </a:extLst>
            </p:cNvPr>
            <p:cNvGrpSpPr/>
            <p:nvPr/>
          </p:nvGrpSpPr>
          <p:grpSpPr>
            <a:xfrm>
              <a:off x="3841269" y="3552448"/>
              <a:ext cx="2375973" cy="3302000"/>
              <a:chOff x="5079998" y="1454574"/>
              <a:chExt cx="2794002" cy="499702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A6C5394-774A-4A69-BCA7-669EBA49A6AE}"/>
                  </a:ext>
                </a:extLst>
              </p:cNvPr>
              <p:cNvGrpSpPr/>
              <p:nvPr/>
            </p:nvGrpSpPr>
            <p:grpSpPr>
              <a:xfrm>
                <a:off x="6476998" y="1454574"/>
                <a:ext cx="1397002" cy="4997026"/>
                <a:chOff x="3746498" y="1860974"/>
                <a:chExt cx="1397002" cy="4997026"/>
              </a:xfrm>
              <a:solidFill>
                <a:srgbClr val="FFCF12"/>
              </a:solidFill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206559C-8FF2-4F28-B42D-3BC9C908D585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1397000" cy="421640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 dirty="0">
                    <a:latin typeface="Century Gothic" pitchFamily="34" charset="0"/>
                  </a:endParaRPr>
                </a:p>
              </p:txBody>
            </p:sp>
            <p:sp>
              <p:nvSpPr>
                <p:cNvPr id="15" name="Isosceles Triangle 4">
                  <a:extLst>
                    <a:ext uri="{FF2B5EF4-FFF2-40B4-BE49-F238E27FC236}">
                      <a16:creationId xmlns:a16="http://schemas.microsoft.com/office/drawing/2014/main" id="{D664E8C6-4B07-4383-8871-769C28DD6680}"/>
                    </a:ext>
                  </a:extLst>
                </p:cNvPr>
                <p:cNvSpPr/>
                <p:nvPr/>
              </p:nvSpPr>
              <p:spPr>
                <a:xfrm>
                  <a:off x="3746498" y="1860974"/>
                  <a:ext cx="1397000" cy="796501"/>
                </a:xfrm>
                <a:prstGeom prst="rtTriangl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>
                    <a:latin typeface="Century Gothic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AEDF35A-806E-4994-83C6-276D95FB6FEA}"/>
                  </a:ext>
                </a:extLst>
              </p:cNvPr>
              <p:cNvGrpSpPr/>
              <p:nvPr/>
            </p:nvGrpSpPr>
            <p:grpSpPr>
              <a:xfrm flipH="1">
                <a:off x="5079998" y="1454574"/>
                <a:ext cx="1397002" cy="4997026"/>
                <a:chOff x="3746500" y="1860974"/>
                <a:chExt cx="1397002" cy="4997026"/>
              </a:xfrm>
              <a:solidFill>
                <a:srgbClr val="FFD53B"/>
              </a:solidFill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B7813DB-8128-49C2-94CF-E3FE0EC60974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1397000" cy="42164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 dirty="0">
                    <a:latin typeface="Century Gothic" pitchFamily="34" charset="0"/>
                  </a:endParaRPr>
                </a:p>
              </p:txBody>
            </p:sp>
            <p:sp>
              <p:nvSpPr>
                <p:cNvPr id="13" name="Isosceles Triangle 4">
                  <a:extLst>
                    <a:ext uri="{FF2B5EF4-FFF2-40B4-BE49-F238E27FC236}">
                      <a16:creationId xmlns:a16="http://schemas.microsoft.com/office/drawing/2014/main" id="{AC28259D-0BBB-4870-9A17-F9567E398348}"/>
                    </a:ext>
                  </a:extLst>
                </p:cNvPr>
                <p:cNvSpPr/>
                <p:nvPr/>
              </p:nvSpPr>
              <p:spPr>
                <a:xfrm>
                  <a:off x="3746502" y="1860974"/>
                  <a:ext cx="1397000" cy="796501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>
                    <a:latin typeface="Century Gothic" pitchFamily="34" charset="0"/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CF8590-03DA-4EA9-94C7-729B905D983E}"/>
                </a:ext>
              </a:extLst>
            </p:cNvPr>
            <p:cNvSpPr txBox="1"/>
            <p:nvPr/>
          </p:nvSpPr>
          <p:spPr>
            <a:xfrm rot="16200000">
              <a:off x="3750149" y="4014188"/>
              <a:ext cx="2432682" cy="2879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b="1" dirty="0" err="1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PPh</a:t>
              </a:r>
              <a:r>
                <a:rPr lang="en-ID" sz="2400" b="1" dirty="0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 </a:t>
              </a:r>
              <a:r>
                <a:rPr lang="en-ID" sz="2400" b="1" dirty="0" err="1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Pasal</a:t>
              </a:r>
              <a:r>
                <a:rPr lang="en-ID" sz="2400" b="1" dirty="0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 21/26</a:t>
              </a:r>
              <a:endParaRPr lang="en-ID" sz="2400" b="1" dirty="0">
                <a:solidFill>
                  <a:schemeClr val="bg1">
                    <a:lumMod val="95000"/>
                  </a:schemeClr>
                </a:solidFill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702FEF-FE4A-4B88-8A08-F29FB77FE7A7}"/>
              </a:ext>
            </a:extLst>
          </p:cNvPr>
          <p:cNvGrpSpPr/>
          <p:nvPr/>
        </p:nvGrpSpPr>
        <p:grpSpPr>
          <a:xfrm rot="5400000">
            <a:off x="906153" y="2316786"/>
            <a:ext cx="685801" cy="2498105"/>
            <a:chOff x="3841269" y="3552448"/>
            <a:chExt cx="2375973" cy="3302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6E84451-588E-41F4-9739-69EE0B85ED4F}"/>
                </a:ext>
              </a:extLst>
            </p:cNvPr>
            <p:cNvGrpSpPr/>
            <p:nvPr/>
          </p:nvGrpSpPr>
          <p:grpSpPr>
            <a:xfrm>
              <a:off x="3841269" y="3552448"/>
              <a:ext cx="2375973" cy="3302000"/>
              <a:chOff x="5079998" y="1454574"/>
              <a:chExt cx="2794002" cy="499702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A6C5394-774A-4A69-BCA7-669EBA49A6AE}"/>
                  </a:ext>
                </a:extLst>
              </p:cNvPr>
              <p:cNvGrpSpPr/>
              <p:nvPr/>
            </p:nvGrpSpPr>
            <p:grpSpPr>
              <a:xfrm>
                <a:off x="6476998" y="1454574"/>
                <a:ext cx="1397002" cy="4997026"/>
                <a:chOff x="3746498" y="1860974"/>
                <a:chExt cx="1397002" cy="4997026"/>
              </a:xfrm>
              <a:solidFill>
                <a:srgbClr val="FFCF12"/>
              </a:solidFill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206559C-8FF2-4F28-B42D-3BC9C908D585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1397000" cy="421640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 dirty="0">
                    <a:latin typeface="Century Gothic" pitchFamily="34" charset="0"/>
                  </a:endParaRPr>
                </a:p>
              </p:txBody>
            </p:sp>
            <p:sp>
              <p:nvSpPr>
                <p:cNvPr id="24" name="Isosceles Triangle 4">
                  <a:extLst>
                    <a:ext uri="{FF2B5EF4-FFF2-40B4-BE49-F238E27FC236}">
                      <a16:creationId xmlns:a16="http://schemas.microsoft.com/office/drawing/2014/main" id="{D664E8C6-4B07-4383-8871-769C28DD6680}"/>
                    </a:ext>
                  </a:extLst>
                </p:cNvPr>
                <p:cNvSpPr/>
                <p:nvPr/>
              </p:nvSpPr>
              <p:spPr>
                <a:xfrm>
                  <a:off x="3746498" y="1860974"/>
                  <a:ext cx="1397000" cy="796501"/>
                </a:xfrm>
                <a:prstGeom prst="rtTriangl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>
                    <a:latin typeface="Century Gothic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AEDF35A-806E-4994-83C6-276D95FB6FEA}"/>
                  </a:ext>
                </a:extLst>
              </p:cNvPr>
              <p:cNvGrpSpPr/>
              <p:nvPr/>
            </p:nvGrpSpPr>
            <p:grpSpPr>
              <a:xfrm flipH="1">
                <a:off x="5079998" y="1454574"/>
                <a:ext cx="1397002" cy="4997026"/>
                <a:chOff x="3746500" y="1860974"/>
                <a:chExt cx="1397002" cy="4997026"/>
              </a:xfrm>
              <a:solidFill>
                <a:srgbClr val="FFD53B"/>
              </a:solidFill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B7813DB-8128-49C2-94CF-E3FE0EC60974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1397000" cy="42164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 dirty="0">
                    <a:latin typeface="Century Gothic" pitchFamily="34" charset="0"/>
                  </a:endParaRPr>
                </a:p>
              </p:txBody>
            </p:sp>
            <p:sp>
              <p:nvSpPr>
                <p:cNvPr id="22" name="Isosceles Triangle 4">
                  <a:extLst>
                    <a:ext uri="{FF2B5EF4-FFF2-40B4-BE49-F238E27FC236}">
                      <a16:creationId xmlns:a16="http://schemas.microsoft.com/office/drawing/2014/main" id="{AC28259D-0BBB-4870-9A17-F9567E398348}"/>
                    </a:ext>
                  </a:extLst>
                </p:cNvPr>
                <p:cNvSpPr/>
                <p:nvPr/>
              </p:nvSpPr>
              <p:spPr>
                <a:xfrm>
                  <a:off x="3746502" y="1860974"/>
                  <a:ext cx="1397000" cy="796501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>
                    <a:latin typeface="Century Gothic" pitchFamily="34" charset="0"/>
                  </a:endParaRP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CF8590-03DA-4EA9-94C7-729B905D983E}"/>
                </a:ext>
              </a:extLst>
            </p:cNvPr>
            <p:cNvSpPr txBox="1"/>
            <p:nvPr/>
          </p:nvSpPr>
          <p:spPr>
            <a:xfrm rot="16200000">
              <a:off x="3721348" y="4613251"/>
              <a:ext cx="2432681" cy="15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b="1" dirty="0" err="1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PPh</a:t>
              </a:r>
              <a:r>
                <a:rPr lang="en-ID" sz="2400" b="1" dirty="0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 </a:t>
              </a:r>
              <a:r>
                <a:rPr lang="en-ID" sz="2400" b="1" dirty="0" err="1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Pasal</a:t>
              </a:r>
              <a:r>
                <a:rPr lang="en-ID" sz="2400" b="1" dirty="0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 22</a:t>
              </a:r>
              <a:endParaRPr lang="en-ID" sz="2400" b="1" dirty="0">
                <a:solidFill>
                  <a:schemeClr val="bg1">
                    <a:lumMod val="95000"/>
                  </a:schemeClr>
                </a:solidFill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702FEF-FE4A-4B88-8A08-F29FB77FE7A7}"/>
              </a:ext>
            </a:extLst>
          </p:cNvPr>
          <p:cNvGrpSpPr/>
          <p:nvPr/>
        </p:nvGrpSpPr>
        <p:grpSpPr>
          <a:xfrm rot="5400000">
            <a:off x="906153" y="4199247"/>
            <a:ext cx="685801" cy="2498105"/>
            <a:chOff x="3841269" y="3552448"/>
            <a:chExt cx="2375973" cy="330200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6E84451-588E-41F4-9739-69EE0B85ED4F}"/>
                </a:ext>
              </a:extLst>
            </p:cNvPr>
            <p:cNvGrpSpPr/>
            <p:nvPr/>
          </p:nvGrpSpPr>
          <p:grpSpPr>
            <a:xfrm>
              <a:off x="3841269" y="3552448"/>
              <a:ext cx="2375973" cy="3302000"/>
              <a:chOff x="5079998" y="1454574"/>
              <a:chExt cx="2794002" cy="499702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A6C5394-774A-4A69-BCA7-669EBA49A6AE}"/>
                  </a:ext>
                </a:extLst>
              </p:cNvPr>
              <p:cNvGrpSpPr/>
              <p:nvPr/>
            </p:nvGrpSpPr>
            <p:grpSpPr>
              <a:xfrm>
                <a:off x="6476998" y="1454574"/>
                <a:ext cx="1397002" cy="4997026"/>
                <a:chOff x="3746498" y="1860974"/>
                <a:chExt cx="1397002" cy="4997026"/>
              </a:xfrm>
              <a:solidFill>
                <a:srgbClr val="FFCF12"/>
              </a:solidFill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206559C-8FF2-4F28-B42D-3BC9C908D585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1397000" cy="421640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 dirty="0">
                    <a:latin typeface="Century Gothic" pitchFamily="34" charset="0"/>
                  </a:endParaRPr>
                </a:p>
              </p:txBody>
            </p:sp>
            <p:sp>
              <p:nvSpPr>
                <p:cNvPr id="51" name="Isosceles Triangle 4">
                  <a:extLst>
                    <a:ext uri="{FF2B5EF4-FFF2-40B4-BE49-F238E27FC236}">
                      <a16:creationId xmlns:a16="http://schemas.microsoft.com/office/drawing/2014/main" id="{D664E8C6-4B07-4383-8871-769C28DD6680}"/>
                    </a:ext>
                  </a:extLst>
                </p:cNvPr>
                <p:cNvSpPr/>
                <p:nvPr/>
              </p:nvSpPr>
              <p:spPr>
                <a:xfrm>
                  <a:off x="3746498" y="1860974"/>
                  <a:ext cx="1397000" cy="796501"/>
                </a:xfrm>
                <a:prstGeom prst="rtTriangl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>
                    <a:latin typeface="Century Gothic" pitchFamily="34" charset="0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AEDF35A-806E-4994-83C6-276D95FB6FEA}"/>
                  </a:ext>
                </a:extLst>
              </p:cNvPr>
              <p:cNvGrpSpPr/>
              <p:nvPr/>
            </p:nvGrpSpPr>
            <p:grpSpPr>
              <a:xfrm flipH="1">
                <a:off x="5079998" y="1454574"/>
                <a:ext cx="1397002" cy="4997026"/>
                <a:chOff x="3746500" y="1860974"/>
                <a:chExt cx="1397002" cy="4997026"/>
              </a:xfrm>
              <a:solidFill>
                <a:srgbClr val="FFD53B"/>
              </a:solidFill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B7813DB-8128-49C2-94CF-E3FE0EC60974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1397000" cy="42164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 dirty="0">
                    <a:latin typeface="Century Gothic" pitchFamily="34" charset="0"/>
                  </a:endParaRPr>
                </a:p>
              </p:txBody>
            </p:sp>
            <p:sp>
              <p:nvSpPr>
                <p:cNvPr id="49" name="Isosceles Triangle 4">
                  <a:extLst>
                    <a:ext uri="{FF2B5EF4-FFF2-40B4-BE49-F238E27FC236}">
                      <a16:creationId xmlns:a16="http://schemas.microsoft.com/office/drawing/2014/main" id="{AC28259D-0BBB-4870-9A17-F9567E398348}"/>
                    </a:ext>
                  </a:extLst>
                </p:cNvPr>
                <p:cNvSpPr/>
                <p:nvPr/>
              </p:nvSpPr>
              <p:spPr>
                <a:xfrm>
                  <a:off x="3746502" y="1860974"/>
                  <a:ext cx="1397000" cy="796501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>
                    <a:latin typeface="Century Gothic" pitchFamily="34" charset="0"/>
                  </a:endParaRPr>
                </a:p>
              </p:txBody>
            </p:sp>
          </p:grp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F8590-03DA-4EA9-94C7-729B905D983E}"/>
                </a:ext>
              </a:extLst>
            </p:cNvPr>
            <p:cNvSpPr txBox="1"/>
            <p:nvPr/>
          </p:nvSpPr>
          <p:spPr>
            <a:xfrm rot="16200000">
              <a:off x="3933169" y="4825071"/>
              <a:ext cx="2009042" cy="1599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b="1" dirty="0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PPN</a:t>
              </a:r>
              <a:endParaRPr lang="en-ID" sz="2400" b="1" dirty="0">
                <a:solidFill>
                  <a:schemeClr val="bg1">
                    <a:lumMod val="95000"/>
                  </a:schemeClr>
                </a:solidFill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A702FEF-FE4A-4B88-8A08-F29FB77FE7A7}"/>
              </a:ext>
            </a:extLst>
          </p:cNvPr>
          <p:cNvGrpSpPr/>
          <p:nvPr/>
        </p:nvGrpSpPr>
        <p:grpSpPr>
          <a:xfrm rot="5400000">
            <a:off x="833555" y="3256333"/>
            <a:ext cx="830997" cy="2498105"/>
            <a:chOff x="3582354" y="3552448"/>
            <a:chExt cx="2879009" cy="33020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6E84451-588E-41F4-9739-69EE0B85ED4F}"/>
                </a:ext>
              </a:extLst>
            </p:cNvPr>
            <p:cNvGrpSpPr/>
            <p:nvPr/>
          </p:nvGrpSpPr>
          <p:grpSpPr>
            <a:xfrm>
              <a:off x="3841269" y="3552448"/>
              <a:ext cx="2375973" cy="3302000"/>
              <a:chOff x="5079998" y="1454574"/>
              <a:chExt cx="2794002" cy="499702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3A6C5394-774A-4A69-BCA7-669EBA49A6AE}"/>
                  </a:ext>
                </a:extLst>
              </p:cNvPr>
              <p:cNvGrpSpPr/>
              <p:nvPr/>
            </p:nvGrpSpPr>
            <p:grpSpPr>
              <a:xfrm>
                <a:off x="6476998" y="1454574"/>
                <a:ext cx="1397002" cy="4997026"/>
                <a:chOff x="3746498" y="1860974"/>
                <a:chExt cx="1397002" cy="4997026"/>
              </a:xfrm>
              <a:solidFill>
                <a:srgbClr val="FFCF12"/>
              </a:solidFill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206559C-8FF2-4F28-B42D-3BC9C908D585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1397000" cy="4216400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 dirty="0">
                    <a:latin typeface="Century Gothic" pitchFamily="34" charset="0"/>
                  </a:endParaRPr>
                </a:p>
              </p:txBody>
            </p:sp>
            <p:sp>
              <p:nvSpPr>
                <p:cNvPr id="60" name="Isosceles Triangle 4">
                  <a:extLst>
                    <a:ext uri="{FF2B5EF4-FFF2-40B4-BE49-F238E27FC236}">
                      <a16:creationId xmlns:a16="http://schemas.microsoft.com/office/drawing/2014/main" id="{D664E8C6-4B07-4383-8871-769C28DD6680}"/>
                    </a:ext>
                  </a:extLst>
                </p:cNvPr>
                <p:cNvSpPr/>
                <p:nvPr/>
              </p:nvSpPr>
              <p:spPr>
                <a:xfrm>
                  <a:off x="3746498" y="1860974"/>
                  <a:ext cx="1397000" cy="796501"/>
                </a:xfrm>
                <a:prstGeom prst="rtTriangl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>
                    <a:latin typeface="Century Gothic" pitchFamily="34" charset="0"/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AEDF35A-806E-4994-83C6-276D95FB6FEA}"/>
                  </a:ext>
                </a:extLst>
              </p:cNvPr>
              <p:cNvGrpSpPr/>
              <p:nvPr/>
            </p:nvGrpSpPr>
            <p:grpSpPr>
              <a:xfrm flipH="1">
                <a:off x="5079998" y="1454574"/>
                <a:ext cx="1397002" cy="4997026"/>
                <a:chOff x="3746500" y="1860974"/>
                <a:chExt cx="1397002" cy="4997026"/>
              </a:xfrm>
              <a:solidFill>
                <a:srgbClr val="FFD53B"/>
              </a:solidFill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B7813DB-8128-49C2-94CF-E3FE0EC60974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1397000" cy="42164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 dirty="0">
                    <a:latin typeface="Century Gothic" pitchFamily="34" charset="0"/>
                  </a:endParaRPr>
                </a:p>
              </p:txBody>
            </p:sp>
            <p:sp>
              <p:nvSpPr>
                <p:cNvPr id="58" name="Isosceles Triangle 4">
                  <a:extLst>
                    <a:ext uri="{FF2B5EF4-FFF2-40B4-BE49-F238E27FC236}">
                      <a16:creationId xmlns:a16="http://schemas.microsoft.com/office/drawing/2014/main" id="{AC28259D-0BBB-4870-9A17-F9567E398348}"/>
                    </a:ext>
                  </a:extLst>
                </p:cNvPr>
                <p:cNvSpPr/>
                <p:nvPr/>
              </p:nvSpPr>
              <p:spPr>
                <a:xfrm>
                  <a:off x="3746502" y="1860974"/>
                  <a:ext cx="1397000" cy="796501"/>
                </a:xfrm>
                <a:prstGeom prst="rtTriangl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b="1">
                    <a:latin typeface="Century Gothic" pitchFamily="34" charset="0"/>
                  </a:endParaRPr>
                </a:p>
              </p:txBody>
            </p:sp>
          </p:grp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CF8590-03DA-4EA9-94C7-729B905D983E}"/>
                </a:ext>
              </a:extLst>
            </p:cNvPr>
            <p:cNvSpPr txBox="1"/>
            <p:nvPr/>
          </p:nvSpPr>
          <p:spPr>
            <a:xfrm rot="16200000">
              <a:off x="3805518" y="3973471"/>
              <a:ext cx="2432681" cy="2879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sz="2400" b="1" dirty="0" err="1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PPh</a:t>
              </a:r>
              <a:r>
                <a:rPr lang="en-ID" sz="2400" b="1" dirty="0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 </a:t>
              </a:r>
              <a:r>
                <a:rPr lang="en-ID" sz="2400" b="1" dirty="0" err="1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Pasal</a:t>
              </a:r>
              <a:r>
                <a:rPr lang="en-ID" sz="2400" b="1" dirty="0" smtClean="0">
                  <a:solidFill>
                    <a:schemeClr val="bg1">
                      <a:lumMod val="95000"/>
                    </a:schemeClr>
                  </a:solidFill>
                  <a:ea typeface="Adobe Gothic Std B" panose="020B0800000000000000" pitchFamily="34" charset="-128"/>
                </a:rPr>
                <a:t> 23/26</a:t>
              </a:r>
              <a:endParaRPr lang="en-ID" sz="2400" b="1" dirty="0">
                <a:solidFill>
                  <a:schemeClr val="bg1">
                    <a:lumMod val="95000"/>
                  </a:schemeClr>
                </a:solidFill>
                <a:ea typeface="Adobe Gothic Std B" panose="020B0800000000000000" pitchFamily="34" charset="-128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17905" y="2336351"/>
            <a:ext cx="399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gaji, upah, honorarium, dan pembayaran lain yang </a:t>
            </a:r>
            <a:r>
              <a:rPr lang="id-ID" b="1" dirty="0"/>
              <a:t>diterima oleh Orang Pribadi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517905" y="3395937"/>
            <a:ext cx="188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pembelian barang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98106" y="4015980"/>
            <a:ext cx="3939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penghasilan atas jasa selain yang telah dipotong PPh Pasal 21 dan sewa harta selain tanah dan/atau bangunan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514600" y="5138740"/>
            <a:ext cx="3145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Kena</a:t>
            </a:r>
            <a:r>
              <a:rPr lang="en-US" dirty="0"/>
              <a:t> Pajak / </a:t>
            </a:r>
            <a:r>
              <a:rPr lang="en-US" dirty="0" err="1"/>
              <a:t>pemanfaatan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Kena</a:t>
            </a:r>
            <a:r>
              <a:rPr lang="en-US" dirty="0"/>
              <a:t> Pajak</a:t>
            </a:r>
          </a:p>
        </p:txBody>
      </p:sp>
      <p:pic>
        <p:nvPicPr>
          <p:cNvPr id="3074" name="Picture 2" descr="Hasil gambar untuk tax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1869" y="2692118"/>
            <a:ext cx="2936201" cy="279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255879"/>
            <a:ext cx="4724400" cy="9633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21</a:t>
            </a:r>
            <a:r>
              <a:rPr lang="en-US" sz="2800" dirty="0" smtClean="0"/>
              <a:t> </a:t>
            </a:r>
            <a:r>
              <a:rPr lang="en-US" sz="2800" dirty="0" err="1" smtClean="0"/>
              <a:t>atas</a:t>
            </a:r>
            <a:r>
              <a:rPr lang="en-US" sz="2800" dirty="0" smtClean="0"/>
              <a:t> honorarium BPP </a:t>
            </a:r>
            <a:r>
              <a:rPr lang="en-US" sz="2800" i="1" dirty="0" smtClean="0"/>
              <a:t>Ad Hoc </a:t>
            </a:r>
            <a:r>
              <a:rPr lang="en-US" sz="2800" dirty="0" smtClean="0"/>
              <a:t>di </a:t>
            </a:r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Negeri</a:t>
            </a:r>
            <a:endParaRPr lang="id-ID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28600" y="1371600"/>
            <a:ext cx="5638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400" b="1" dirty="0" err="1">
                <a:latin typeface="Arial" panose="020B0604020202020204" pitchFamily="34" charset="0"/>
              </a:rPr>
              <a:t>Pegawai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Arial" panose="020B0604020202020204" pitchFamily="34" charset="0"/>
              </a:rPr>
              <a:t>Tidak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Arial" panose="020B0604020202020204" pitchFamily="34" charset="0"/>
              </a:rPr>
              <a:t>Tetap</a:t>
            </a:r>
            <a:r>
              <a:rPr lang="en-US" altLang="en-US" sz="2400" b="1" dirty="0">
                <a:latin typeface="Arial" panose="020B0604020202020204" pitchFamily="34" charset="0"/>
              </a:rPr>
              <a:t>/Tenaga </a:t>
            </a:r>
            <a:r>
              <a:rPr lang="en-US" altLang="en-US" sz="2400" b="1" dirty="0" err="1">
                <a:latin typeface="Arial" panose="020B0604020202020204" pitchFamily="34" charset="0"/>
              </a:rPr>
              <a:t>Kerja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  <a:r>
              <a:rPr lang="en-US" altLang="en-US" sz="2400" b="1" dirty="0" err="1">
                <a:latin typeface="Arial" panose="020B0604020202020204" pitchFamily="34" charset="0"/>
              </a:rPr>
              <a:t>Lepas</a:t>
            </a:r>
            <a:r>
              <a:rPr lang="en-US" altLang="en-US" sz="2400" b="1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adalah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pegawai</a:t>
            </a:r>
            <a:r>
              <a:rPr lang="en-US" altLang="en-US" sz="2400" dirty="0">
                <a:latin typeface="Arial" panose="020B0604020202020204" pitchFamily="34" charset="0"/>
              </a:rPr>
              <a:t> yang </a:t>
            </a:r>
            <a:r>
              <a:rPr lang="en-US" altLang="en-US" sz="2400" dirty="0" err="1">
                <a:latin typeface="Arial" panose="020B0604020202020204" pitchFamily="34" charset="0"/>
              </a:rPr>
              <a:t>hanya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menerima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penghasilan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apabila</a:t>
            </a:r>
            <a:r>
              <a:rPr lang="en-US" altLang="en-US" sz="2400" dirty="0">
                <a:latin typeface="Arial" panose="020B0604020202020204" pitchFamily="34" charset="0"/>
              </a:rPr>
              <a:t>  </a:t>
            </a:r>
            <a:r>
              <a:rPr lang="en-US" altLang="en-US" sz="2400" dirty="0" err="1">
                <a:latin typeface="Arial" panose="020B0604020202020204" pitchFamily="34" charset="0"/>
              </a:rPr>
              <a:t>pegawai</a:t>
            </a:r>
            <a:r>
              <a:rPr lang="en-US" altLang="en-US" sz="2400" dirty="0">
                <a:latin typeface="Arial" panose="020B0604020202020204" pitchFamily="34" charset="0"/>
              </a:rPr>
              <a:t> yang </a:t>
            </a:r>
            <a:r>
              <a:rPr lang="en-US" altLang="en-US" sz="2400" dirty="0" err="1">
                <a:latin typeface="Arial" panose="020B0604020202020204" pitchFamily="34" charset="0"/>
              </a:rPr>
              <a:t>bersangkutan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bekerja</a:t>
            </a:r>
            <a:r>
              <a:rPr lang="en-US" altLang="en-US" sz="2400" dirty="0">
                <a:latin typeface="Arial" panose="020B0604020202020204" pitchFamily="34" charset="0"/>
              </a:rPr>
              <a:t>, </a:t>
            </a:r>
            <a:r>
              <a:rPr lang="en-US" altLang="en-US" sz="2400" dirty="0" err="1">
                <a:latin typeface="Arial" panose="020B0604020202020204" pitchFamily="34" charset="0"/>
              </a:rPr>
              <a:t>berdasarkan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jumlah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hari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bekerja</a:t>
            </a:r>
            <a:r>
              <a:rPr lang="en-US" altLang="en-US" sz="2400" dirty="0">
                <a:latin typeface="Arial" panose="020B0604020202020204" pitchFamily="34" charset="0"/>
              </a:rPr>
              <a:t>, </a:t>
            </a:r>
            <a:r>
              <a:rPr lang="en-US" altLang="en-US" sz="2400" dirty="0" err="1">
                <a:latin typeface="Arial" panose="020B0604020202020204" pitchFamily="34" charset="0"/>
              </a:rPr>
              <a:t>jumlah</a:t>
            </a:r>
            <a:r>
              <a:rPr lang="en-US" altLang="en-US" sz="2400" dirty="0">
                <a:latin typeface="Arial" panose="020B0604020202020204" pitchFamily="34" charset="0"/>
              </a:rPr>
              <a:t> unit </a:t>
            </a:r>
            <a:r>
              <a:rPr lang="en-US" altLang="en-US" sz="2400" dirty="0" err="1">
                <a:latin typeface="Arial" panose="020B0604020202020204" pitchFamily="34" charset="0"/>
              </a:rPr>
              <a:t>hasil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pekerjaan</a:t>
            </a:r>
            <a:r>
              <a:rPr lang="en-US" altLang="en-US" sz="2400" dirty="0">
                <a:latin typeface="Arial" panose="020B0604020202020204" pitchFamily="34" charset="0"/>
              </a:rPr>
              <a:t> yang  </a:t>
            </a:r>
            <a:r>
              <a:rPr lang="en-US" altLang="en-US" sz="2400" dirty="0" err="1">
                <a:latin typeface="Arial" panose="020B0604020202020204" pitchFamily="34" charset="0"/>
              </a:rPr>
              <a:t>dihasilkan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atau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penyelesaian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suatu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jenis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pekerjaan</a:t>
            </a:r>
            <a:r>
              <a:rPr lang="en-US" altLang="en-US" sz="2400" dirty="0">
                <a:latin typeface="Arial" panose="020B0604020202020204" pitchFamily="34" charset="0"/>
              </a:rPr>
              <a:t> yang </a:t>
            </a:r>
            <a:r>
              <a:rPr lang="en-US" altLang="en-US" sz="2400" dirty="0" err="1">
                <a:latin typeface="Arial" panose="020B0604020202020204" pitchFamily="34" charset="0"/>
              </a:rPr>
              <a:t>diminta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oleh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pemberi</a:t>
            </a: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latin typeface="Arial" panose="020B0604020202020204" pitchFamily="34" charset="0"/>
              </a:rPr>
              <a:t>kerja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4876800"/>
            <a:ext cx="75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Penghitungan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PPh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Pasal</a:t>
            </a:r>
            <a:r>
              <a:rPr lang="en-US" sz="2400" b="1" dirty="0" smtClean="0"/>
              <a:t> 21 </a:t>
            </a:r>
            <a:r>
              <a:rPr lang="en-US" sz="2400" b="1" dirty="0" err="1" smtClean="0"/>
              <a:t>bagi</a:t>
            </a:r>
            <a:r>
              <a:rPr lang="en-US" sz="2400" b="1" dirty="0" smtClean="0"/>
              <a:t> Tenaga </a:t>
            </a:r>
            <a:r>
              <a:rPr lang="en-US" sz="2400" b="1" dirty="0" err="1" smtClean="0"/>
              <a:t>Kerja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Lepas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mendapatkan</a:t>
            </a:r>
            <a:r>
              <a:rPr lang="en-US" sz="2400" b="1" dirty="0" smtClean="0"/>
              <a:t> honorarium </a:t>
            </a:r>
            <a:r>
              <a:rPr lang="en-US" sz="2400" b="1" dirty="0" err="1" smtClean="0"/>
              <a:t>bulanan</a:t>
            </a:r>
            <a:r>
              <a:rPr lang="en-US" sz="2400" b="1" dirty="0" smtClean="0"/>
              <a:t>:</a:t>
            </a:r>
          </a:p>
          <a:p>
            <a:r>
              <a:rPr lang="en-US" sz="2400" u="sng" dirty="0" err="1" smtClean="0"/>
              <a:t>Tarif</a:t>
            </a:r>
            <a:r>
              <a:rPr lang="en-US" sz="2400" u="sng" dirty="0" smtClean="0"/>
              <a:t> Ps 17 UU </a:t>
            </a:r>
            <a:r>
              <a:rPr lang="en-US" sz="2400" u="sng" dirty="0" err="1" smtClean="0"/>
              <a:t>PPh</a:t>
            </a:r>
            <a:r>
              <a:rPr lang="en-US" sz="2400" u="sng" dirty="0" smtClean="0"/>
              <a:t> X (honorarium </a:t>
            </a:r>
            <a:r>
              <a:rPr lang="en-US" sz="2400" u="sng" dirty="0" err="1" smtClean="0"/>
              <a:t>disetahunkan</a:t>
            </a:r>
            <a:r>
              <a:rPr lang="en-US" sz="2400" u="sng" dirty="0" smtClean="0"/>
              <a:t> – PTKP)</a:t>
            </a:r>
          </a:p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pic>
        <p:nvPicPr>
          <p:cNvPr id="2050" name="Picture 2" descr="Hasil gambar untuk pegawai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4000"/>
            <a:ext cx="2484437" cy="24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5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255879"/>
            <a:ext cx="4724400" cy="9633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21</a:t>
            </a:r>
            <a:r>
              <a:rPr lang="en-US" sz="2800" dirty="0" smtClean="0"/>
              <a:t> </a:t>
            </a:r>
            <a:r>
              <a:rPr lang="en-US" sz="2800" dirty="0" err="1" smtClean="0"/>
              <a:t>atas</a:t>
            </a:r>
            <a:r>
              <a:rPr lang="en-US" sz="2800" dirty="0" smtClean="0"/>
              <a:t> honorarium BPP </a:t>
            </a:r>
            <a:r>
              <a:rPr lang="en-US" sz="2800" i="1" dirty="0" smtClean="0"/>
              <a:t>Ad Hoc </a:t>
            </a:r>
            <a:r>
              <a:rPr lang="en-US" sz="2800" dirty="0" smtClean="0"/>
              <a:t>di </a:t>
            </a:r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Negeri</a:t>
            </a:r>
            <a:endParaRPr lang="id-ID" sz="28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28600" y="1371600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2000" b="1" dirty="0" err="1" smtClean="0">
                <a:latin typeface="Arial" panose="020B0604020202020204" pitchFamily="34" charset="0"/>
              </a:rPr>
              <a:t>Pejabat</a:t>
            </a:r>
            <a:r>
              <a:rPr lang="en-US" altLang="en-US" sz="2000" b="1" dirty="0" smtClean="0">
                <a:latin typeface="Arial" panose="020B0604020202020204" pitchFamily="34" charset="0"/>
              </a:rPr>
              <a:t> Negara / PNS / </a:t>
            </a:r>
            <a:r>
              <a:rPr lang="en-US" altLang="en-US" sz="2000" b="1" dirty="0" err="1" smtClean="0">
                <a:latin typeface="Arial" panose="020B0604020202020204" pitchFamily="34" charset="0"/>
              </a:rPr>
              <a:t>Anggota</a:t>
            </a:r>
            <a:r>
              <a:rPr lang="en-US" altLang="en-US" sz="2000" b="1" dirty="0" smtClean="0">
                <a:latin typeface="Arial" panose="020B0604020202020204" pitchFamily="34" charset="0"/>
              </a:rPr>
              <a:t> TNI / </a:t>
            </a:r>
            <a:r>
              <a:rPr lang="en-US" altLang="en-US" sz="2000" b="1" dirty="0" err="1" smtClean="0">
                <a:latin typeface="Arial" panose="020B0604020202020204" pitchFamily="34" charset="0"/>
              </a:rPr>
              <a:t>Polri</a:t>
            </a:r>
            <a:r>
              <a:rPr lang="en-US" altLang="en-US" sz="2000" b="1" dirty="0" smtClean="0">
                <a:latin typeface="Arial" panose="020B0604020202020204" pitchFamily="34" charset="0"/>
              </a:rPr>
              <a:t> / </a:t>
            </a:r>
            <a:r>
              <a:rPr lang="en-US" altLang="en-US" sz="2000" b="1" dirty="0" err="1" smtClean="0">
                <a:latin typeface="Arial" panose="020B0604020202020204" pitchFamily="34" charset="0"/>
              </a:rPr>
              <a:t>Pensiunannya</a:t>
            </a:r>
            <a:r>
              <a:rPr lang="en-US" altLang="en-US" sz="2000" b="1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 smtClean="0">
                <a:latin typeface="Arial" panose="020B0604020202020204" pitchFamily="34" charset="0"/>
              </a:rPr>
              <a:t>yang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memperoleh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penghasilan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selain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penghasilan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tetap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dan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teratur</a:t>
            </a:r>
            <a:r>
              <a:rPr lang="en-US" altLang="en-US" sz="2000" dirty="0" smtClean="0">
                <a:latin typeface="Arial" panose="020B0604020202020204" pitchFamily="34" charset="0"/>
              </a:rPr>
              <a:t>,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berupa</a:t>
            </a: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</a:rPr>
              <a:t>honorarium </a:t>
            </a:r>
            <a:r>
              <a:rPr lang="en-US" altLang="en-US" sz="2000" dirty="0" err="1">
                <a:latin typeface="Arial" panose="020B0604020202020204" pitchFamily="34" charset="0"/>
              </a:rPr>
              <a:t>atau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imbalan</a:t>
            </a:r>
            <a:r>
              <a:rPr lang="en-US" altLang="en-US" sz="2000" dirty="0">
                <a:latin typeface="Arial" panose="020B0604020202020204" pitchFamily="34" charset="0"/>
              </a:rPr>
              <a:t> lain </a:t>
            </a:r>
            <a:r>
              <a:rPr lang="en-US" altLang="en-US" sz="2000" dirty="0" err="1">
                <a:latin typeface="Arial" panose="020B0604020202020204" pitchFamily="34" charset="0"/>
              </a:rPr>
              <a:t>dengan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nama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apa</a:t>
            </a:r>
            <a:r>
              <a:rPr lang="en-US" altLang="en-US" sz="2000" dirty="0" smtClean="0">
                <a:latin typeface="Arial" panose="020B0604020202020204" pitchFamily="34" charset="0"/>
              </a:rPr>
              <a:t> pun yang </a:t>
            </a:r>
            <a:r>
              <a:rPr lang="en-US" altLang="en-US" sz="2000" dirty="0" err="1">
                <a:latin typeface="Arial" panose="020B0604020202020204" pitchFamily="34" charset="0"/>
              </a:rPr>
              <a:t>menjadi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beban</a:t>
            </a:r>
            <a:r>
              <a:rPr lang="en-US" altLang="en-US" sz="2000" dirty="0">
                <a:latin typeface="Arial" panose="020B0604020202020204" pitchFamily="34" charset="0"/>
              </a:rPr>
              <a:t> APBN </a:t>
            </a:r>
            <a:r>
              <a:rPr lang="en-US" altLang="en-US" sz="2000" dirty="0" err="1">
                <a:latin typeface="Arial" panose="020B0604020202020204" pitchFamily="34" charset="0"/>
              </a:rPr>
              <a:t>atau</a:t>
            </a:r>
            <a:r>
              <a:rPr lang="en-US" altLang="en-US" sz="2000" dirty="0">
                <a:latin typeface="Arial" panose="020B0604020202020204" pitchFamily="34" charset="0"/>
              </a:rPr>
              <a:t> APBD, </a:t>
            </a:r>
            <a:r>
              <a:rPr lang="en-US" altLang="en-US" sz="2000" dirty="0" err="1">
                <a:latin typeface="Arial" panose="020B0604020202020204" pitchFamily="34" charset="0"/>
              </a:rPr>
              <a:t>dipotong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PPh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latin typeface="Arial" panose="020B0604020202020204" pitchFamily="34" charset="0"/>
              </a:rPr>
              <a:t>pasal</a:t>
            </a:r>
            <a:r>
              <a:rPr lang="en-US" altLang="en-US" sz="2000" dirty="0">
                <a:latin typeface="Arial" panose="020B0604020202020204" pitchFamily="34" charset="0"/>
              </a:rPr>
              <a:t> 21 </a:t>
            </a:r>
            <a:r>
              <a:rPr lang="en-US" altLang="en-US" sz="2000" dirty="0" err="1">
                <a:latin typeface="Arial" panose="020B0604020202020204" pitchFamily="34" charset="0"/>
              </a:rPr>
              <a:t>bersifat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 smtClean="0">
                <a:latin typeface="Arial" panose="020B0604020202020204" pitchFamily="34" charset="0"/>
              </a:rPr>
              <a:t>final</a:t>
            </a:r>
            <a:r>
              <a:rPr lang="en-US" altLang="en-US" sz="2000" dirty="0">
                <a:latin typeface="Arial" panose="020B0604020202020204" pitchFamily="34" charset="0"/>
              </a:rPr>
              <a:t>.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3310592"/>
            <a:ext cx="3045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Penghitungan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PPh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Pasal</a:t>
            </a:r>
            <a:r>
              <a:rPr lang="en-US" sz="2000" b="1" dirty="0" smtClean="0"/>
              <a:t> 21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31787"/>
              </p:ext>
            </p:extLst>
          </p:nvPr>
        </p:nvGraphicFramePr>
        <p:xfrm>
          <a:off x="304800" y="3710702"/>
          <a:ext cx="77724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2230">
                  <a:extLst>
                    <a:ext uri="{9D8B030D-6E8A-4147-A177-3AD203B41FA5}">
                      <a16:colId xmlns:a16="http://schemas.microsoft.com/office/drawing/2014/main" val="1998345513"/>
                    </a:ext>
                  </a:extLst>
                </a:gridCol>
                <a:gridCol w="1360170">
                  <a:extLst>
                    <a:ext uri="{9D8B030D-6E8A-4147-A177-3AD203B41FA5}">
                      <a16:colId xmlns:a16="http://schemas.microsoft.com/office/drawing/2014/main" val="3231918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Penerima</a:t>
                      </a:r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Penghasilan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FFF00"/>
                          </a:solidFill>
                        </a:rPr>
                        <a:t>Tarif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40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PNS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Golongan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I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dan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II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Anggota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TNI/POLRI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Golongan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Pangkat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Tamtama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dan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Bintara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 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Pensiunannya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0%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642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PNS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Golongan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III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Anggota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TNI/POLRI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Golongan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Pangkat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Perwira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Pertama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Pensiunannya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444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Pejabat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Negara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PNS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Golongan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IV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Anggota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TNI/POLRI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Golongan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Pangkat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Perwira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Menengah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dan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 smtClean="0">
                          <a:solidFill>
                            <a:schemeClr val="tx1"/>
                          </a:solidFill>
                        </a:rPr>
                        <a:t>Perwira</a:t>
                      </a:r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 Tinggi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dan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Pensiunannya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15%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858787"/>
                  </a:ext>
                </a:extLst>
              </a:tr>
            </a:tbl>
          </a:graphicData>
        </a:graphic>
      </p:graphicFrame>
      <p:pic>
        <p:nvPicPr>
          <p:cNvPr id="1026" name="Picture 2" descr="Gambar terk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76200"/>
            <a:ext cx="1898191" cy="339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0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/>
          <p:nvPr/>
        </p:nvSpPr>
        <p:spPr>
          <a:xfrm>
            <a:off x="0" y="255879"/>
            <a:ext cx="4724400" cy="96332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>
              <a:defRPr lang="en-US"/>
            </a:defPPr>
            <a:lvl1pPr lvl="0" algn="ctr">
              <a:buSzPct val="25000"/>
              <a:defRPr sz="3600">
                <a:solidFill>
                  <a:srgbClr val="FFCC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id-ID" sz="2800" dirty="0" smtClean="0"/>
              <a:t>PPh Pasal 21</a:t>
            </a:r>
            <a:r>
              <a:rPr lang="en-US" sz="2800" dirty="0" smtClean="0"/>
              <a:t> </a:t>
            </a:r>
            <a:r>
              <a:rPr lang="en-US" sz="2800" dirty="0" err="1" smtClean="0"/>
              <a:t>atas</a:t>
            </a:r>
            <a:r>
              <a:rPr lang="en-US" sz="2800" dirty="0" smtClean="0"/>
              <a:t> honorarium BPP </a:t>
            </a:r>
            <a:r>
              <a:rPr lang="en-US" sz="2800" i="1" dirty="0" smtClean="0"/>
              <a:t>Ad Hoc </a:t>
            </a:r>
            <a:r>
              <a:rPr lang="en-US" sz="2800" dirty="0" smtClean="0"/>
              <a:t>di </a:t>
            </a:r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Negeri</a:t>
            </a:r>
            <a:endParaRPr lang="id-ID" sz="2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4800" y="3733800"/>
            <a:ext cx="76621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400" dirty="0" smtClean="0"/>
              <a:t>Bila</a:t>
            </a:r>
            <a:r>
              <a:rPr lang="en-US" sz="2400" dirty="0" smtClean="0"/>
              <a:t> </a:t>
            </a:r>
            <a:r>
              <a:rPr lang="en-US" sz="2400" dirty="0" err="1"/>
              <a:t>penerima</a:t>
            </a:r>
            <a:r>
              <a:rPr lang="en-US" sz="2400" dirty="0"/>
              <a:t> </a:t>
            </a:r>
            <a:r>
              <a:rPr lang="en-US" sz="2400" dirty="0" err="1"/>
              <a:t>penghasilan</a:t>
            </a:r>
            <a:r>
              <a:rPr lang="en-US" sz="2400" dirty="0"/>
              <a:t> yang </a:t>
            </a:r>
            <a:r>
              <a:rPr lang="en-US" sz="2400" dirty="0" err="1"/>
              <a:t>dipotong</a:t>
            </a:r>
            <a:r>
              <a:rPr lang="en-US" sz="2400" dirty="0"/>
              <a:t> </a:t>
            </a:r>
            <a:r>
              <a:rPr lang="en-US" sz="2400" dirty="0" err="1"/>
              <a:t>PPh</a:t>
            </a:r>
            <a:r>
              <a:rPr lang="en-US" sz="2400" dirty="0"/>
              <a:t> </a:t>
            </a:r>
            <a:r>
              <a:rPr lang="en-US" sz="2400" dirty="0" err="1"/>
              <a:t>Pasal</a:t>
            </a:r>
            <a:r>
              <a:rPr lang="en-US" sz="2400" dirty="0"/>
              <a:t> </a:t>
            </a:r>
            <a:r>
              <a:rPr lang="en-US" sz="2400" dirty="0" smtClean="0"/>
              <a:t>21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NPWP, </a:t>
            </a:r>
            <a:r>
              <a:rPr lang="en-US" sz="2400" dirty="0" err="1"/>
              <a:t>dikenakan</a:t>
            </a:r>
            <a:r>
              <a:rPr lang="en-US" sz="2400" dirty="0"/>
              <a:t> </a:t>
            </a:r>
            <a:r>
              <a:rPr lang="en-US" sz="2400" dirty="0" err="1"/>
              <a:t>pemotongan</a:t>
            </a:r>
            <a:r>
              <a:rPr lang="en-US" sz="2400" dirty="0"/>
              <a:t> </a:t>
            </a:r>
            <a:r>
              <a:rPr lang="en-US" sz="2400" dirty="0" err="1"/>
              <a:t>PPh</a:t>
            </a:r>
            <a:r>
              <a:rPr lang="en-US" sz="2400" dirty="0"/>
              <a:t> </a:t>
            </a:r>
            <a:r>
              <a:rPr lang="en-US" sz="2400" dirty="0" err="1"/>
              <a:t>Pasal</a:t>
            </a:r>
            <a:r>
              <a:rPr lang="en-US" sz="2400" dirty="0"/>
              <a:t> 21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tarif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20% (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puluh</a:t>
            </a:r>
            <a:r>
              <a:rPr lang="en-US" sz="2400" dirty="0"/>
              <a:t> </a:t>
            </a:r>
            <a:r>
              <a:rPr lang="en-US" sz="2400" dirty="0" err="1"/>
              <a:t>persen</a:t>
            </a:r>
            <a:r>
              <a:rPr lang="en-US" sz="2400" dirty="0"/>
              <a:t>) </a:t>
            </a:r>
            <a:r>
              <a:rPr lang="en-US" sz="2400" dirty="0" err="1"/>
              <a:t>daripada</a:t>
            </a:r>
            <a:r>
              <a:rPr lang="en-US" sz="2400" dirty="0"/>
              <a:t> </a:t>
            </a:r>
            <a:r>
              <a:rPr lang="en-US" sz="2400" dirty="0" err="1"/>
              <a:t>tarif</a:t>
            </a:r>
            <a:r>
              <a:rPr lang="en-US" sz="2400" dirty="0"/>
              <a:t> yang </a:t>
            </a:r>
            <a:r>
              <a:rPr lang="en-US" sz="2400" dirty="0" err="1"/>
              <a:t>diterapkan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</a:t>
            </a:r>
            <a:r>
              <a:rPr lang="en-US" sz="2400" dirty="0" err="1"/>
              <a:t>Wajib</a:t>
            </a:r>
            <a:r>
              <a:rPr lang="en-US" sz="2400" dirty="0"/>
              <a:t> Pajak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smtClean="0"/>
              <a:t>NPWP</a:t>
            </a:r>
            <a:r>
              <a:rPr lang="id-ID" sz="2400" dirty="0" smtClean="0"/>
              <a:t>, dan hanya berlaku untuk PPh 21 tidak final.</a:t>
            </a:r>
            <a:endParaRPr lang="en-US" sz="2400" dirty="0"/>
          </a:p>
        </p:txBody>
      </p:sp>
      <p:pic>
        <p:nvPicPr>
          <p:cNvPr id="7174" name="Picture 6" descr="Cek NPWP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2362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asil gambar untuk cross png transpara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447" y="1675589"/>
            <a:ext cx="2057400" cy="166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30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5522</TotalTime>
  <Words>1175</Words>
  <Application>Microsoft Office PowerPoint</Application>
  <PresentationFormat>On-screen Show (4:3)</PresentationFormat>
  <Paragraphs>174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Adobe Gothic Std B</vt:lpstr>
      <vt:lpstr>Arial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820006160</dc:creator>
  <cp:lastModifiedBy>pajak</cp:lastModifiedBy>
  <cp:revision>158</cp:revision>
  <cp:lastPrinted>2018-04-13T06:35:58Z</cp:lastPrinted>
  <dcterms:created xsi:type="dcterms:W3CDTF">2017-12-08T03:50:23Z</dcterms:created>
  <dcterms:modified xsi:type="dcterms:W3CDTF">2018-04-16T11:01:49Z</dcterms:modified>
</cp:coreProperties>
</file>